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6"/>
  </p:handoutMasterIdLst>
  <p:sldIdLst>
    <p:sldId id="275" r:id="rId2"/>
    <p:sldId id="274" r:id="rId3"/>
    <p:sldId id="272" r:id="rId4"/>
    <p:sldId id="257" r:id="rId5"/>
    <p:sldId id="259" r:id="rId6"/>
    <p:sldId id="273" r:id="rId7"/>
    <p:sldId id="260" r:id="rId8"/>
    <p:sldId id="276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0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88"/>
    <p:restoredTop sz="94674"/>
  </p:normalViewPr>
  <p:slideViewPr>
    <p:cSldViewPr snapToGrid="0" snapToObjects="1">
      <p:cViewPr varScale="1">
        <p:scale>
          <a:sx n="78" d="100"/>
          <a:sy n="78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2" d="100"/>
          <a:sy n="132" d="100"/>
        </p:scale>
        <p:origin x="260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018F8CE-D3C2-CE43-A5B0-C5854E3FA0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489F53-AAF3-9A42-A079-B1DEFC6B1C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BE581-FFFF-D84D-BDE2-EED3C8A9A50B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1CA9D3-2EBA-8A43-82E1-D79D8CBCA5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5A740C6-3428-2644-AFB4-F6E7F35FBF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448BE-59E2-204D-8F3D-EEA54F3BB9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879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A2F9D3-B041-EC4F-ABA6-FA51E5F07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0C1B35-5C33-304E-99C4-77721CE9D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A92F2A-40DC-0049-BF69-48FFBC8CB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926F50-E233-2242-B91B-C60C7CCD7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291F75-9417-2247-9B9B-8D1898AD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805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C42CD6-A13F-2547-8CC6-4A11574A7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B320754-CCF2-854E-BD7C-CB83340E49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592A68-04C1-704D-A01E-5579C6969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7277F4-AE51-454A-BB90-A23C4AD51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C8A7C3-AB14-2E4C-93DB-30A971A4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17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C72C6B9-5175-054F-AA96-397153A071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9BFC3BA-A984-A74A-9CB0-786C7813B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21009F-7C25-684F-9A67-639D2980A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C62D20-0E34-424F-9FA9-2AC043A09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B64654-DEC5-AA4F-908C-909E19ECE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39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A3C44-F896-3E4B-9726-23CA7872F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40D795-17C4-A644-9765-A739E45C3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1FC5C8-26FA-BC41-8049-7F0A92691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AF06E1-7E2E-6D4A-99A0-4CE0AE0F3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79B365-1A06-044B-BB5B-E2A1CC312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35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B19183-DC5C-F94F-B4D0-9334A5437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AC91C6-0E45-0A4D-968F-E0E28130A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FC2151-50DB-A146-B2C8-7531E69FC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F7BF30-E756-EC4F-9425-3C5910475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92D352-8FF1-314D-BA69-1E1C49C6C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36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6AEE6E-9C0D-2747-990A-EF3E9620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FFD5F5-7EF0-C34F-AF46-CB4D41783F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093428F-3C42-A846-AA1B-D2370EB02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89E525-47AB-C24F-8649-D85E8129E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82164B-BB67-FE45-A557-604FCEB4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99A3F0-5EA1-4A4F-AFB1-7D1B89416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96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AB7E19-43FE-9B4E-93CC-6985D231C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9EE148-727C-C543-BB66-779715FD9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2BC851-57D0-7E44-917C-DE799F6C8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2312AAF-1DD6-F849-997F-66E1C02B9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2DF899B-447B-394C-87ED-2431B6BFA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46FAA4B-2628-D84B-8D5E-5E2E077B9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C869A85-E168-7945-96A2-FE97F17C1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08AF7B1-2615-A545-80AE-0CEB28114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688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219B7D-F264-144A-9A1A-8569C8300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EFD19A8-050C-1F44-9B14-FE3B9169D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B5217B-1732-7B4B-B4AE-A68F62D4A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23BA9F-24AA-1C4E-9F46-51902324F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88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02EDEE-90CA-AF42-884A-5405FCB88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2092CA-23D0-7845-BEB7-0BF234CCF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B6E4365-7DD7-B441-97FB-C21C1FC00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12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E52DD4-9D60-8648-A63D-E0CEE194A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860386-B8B5-6F41-927B-A8A0F7475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D55A9A-26E7-3947-989E-C8822AA0E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81980B-6B3D-084F-B97F-06C951468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059514-8BDC-BF41-BDE6-6771DEA4D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2AEFAA-E502-7F44-ABF3-842BB8AB0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87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234A90-E552-504F-94E3-9EB1DE44A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1D683B8-BE85-D546-8E8F-EC7E7834CD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CF1117-42CC-9E44-BDA8-7A477FA4C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4C55A1-79D4-B948-8487-DD676515A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BF9C36-F743-7043-9474-207A132FE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E444F4-CED7-A841-A872-4CC37D083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866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6384FFE-25B9-B249-B3F7-AFB003D3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B5389F-CD1E-B748-A2DB-7DF87DF55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EBF61F-59E1-C84D-A945-B3DE079720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573BF-7C89-234D-AAC0-666709CB0040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8FBBF2-032B-7C4F-BBC0-AF161B1EEA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D8DAA6-0509-EE4A-8991-DE5B78A244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79B86-B21D-7245-9DD6-30A4654C66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67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49D1A0D-F2E0-2BB7-076E-A7376CCAB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7769" y="832176"/>
            <a:ext cx="9376461" cy="457849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07C1ABC4-ACCE-476C-B4F8-5B184F9120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6718" y="0"/>
            <a:ext cx="8498561" cy="166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580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663" y="0"/>
            <a:ext cx="10515807" cy="129032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fr-FR" sz="4500" b="1" dirty="0"/>
              <a:t>RÉALISATION DE L’OPÉRATION ET SUPPORTS</a:t>
            </a:r>
            <a:br>
              <a:rPr lang="fr-FR" sz="4000" b="1" dirty="0"/>
            </a:br>
            <a:r>
              <a:rPr lang="fr-FR" sz="3000" b="1" dirty="0"/>
              <a:t>ÉTAPE 2</a:t>
            </a:r>
            <a:endParaRPr lang="fr-FR" sz="30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F23F90A7-689A-1C4B-A5F0-30E65636B328}"/>
              </a:ext>
            </a:extLst>
          </p:cNvPr>
          <p:cNvSpPr txBox="1">
            <a:spLocks/>
          </p:cNvSpPr>
          <p:nvPr/>
        </p:nvSpPr>
        <p:spPr>
          <a:xfrm>
            <a:off x="620864" y="2185678"/>
            <a:ext cx="4598505" cy="17691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500" b="1" dirty="0">
                <a:solidFill>
                  <a:srgbClr val="002060"/>
                </a:solidFill>
                <a:highlight>
                  <a:srgbClr val="00FFFF"/>
                </a:highlight>
              </a:rPr>
              <a:t>Nom et présentation synthétique de l’étape 2</a:t>
            </a:r>
          </a:p>
          <a:p>
            <a:endParaRPr lang="fr-FR" sz="2000" b="1" dirty="0">
              <a:solidFill>
                <a:srgbClr val="002060"/>
              </a:solidFill>
              <a:highlight>
                <a:srgbClr val="00FFFF"/>
              </a:highlight>
            </a:endParaRPr>
          </a:p>
          <a:p>
            <a:r>
              <a:rPr lang="fr-FR" sz="2000" dirty="0">
                <a:solidFill>
                  <a:srgbClr val="002060"/>
                </a:solidFill>
                <a:highlight>
                  <a:srgbClr val="00FFFF"/>
                </a:highlight>
              </a:rPr>
              <a:t>Exemple : campagne d’affichage / spots radios…</a:t>
            </a:r>
          </a:p>
        </p:txBody>
      </p:sp>
      <p:sp>
        <p:nvSpPr>
          <p:cNvPr id="5" name="Espace réservé pour une image  9">
            <a:extLst>
              <a:ext uri="{FF2B5EF4-FFF2-40B4-BE49-F238E27FC236}">
                <a16:creationId xmlns:a16="http://schemas.microsoft.com/office/drawing/2014/main" id="{21730F7A-B18D-744D-8146-F2E3789AEBE0}"/>
              </a:ext>
            </a:extLst>
          </p:cNvPr>
          <p:cNvSpPr txBox="1">
            <a:spLocks noChangeAspect="1"/>
          </p:cNvSpPr>
          <p:nvPr/>
        </p:nvSpPr>
        <p:spPr>
          <a:xfrm>
            <a:off x="6240311" y="1305604"/>
            <a:ext cx="5330825" cy="495295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Ici : insérer par exemple les affiches ou le spot radio</a:t>
            </a:r>
          </a:p>
        </p:txBody>
      </p:sp>
    </p:spTree>
    <p:extLst>
      <p:ext uri="{BB962C8B-B14F-4D97-AF65-F5344CB8AC3E}">
        <p14:creationId xmlns:p14="http://schemas.microsoft.com/office/powerpoint/2010/main" val="1952691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663" y="0"/>
            <a:ext cx="10732117" cy="129032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fr-FR" sz="4500" b="1" dirty="0"/>
              <a:t>RÉALISATION DE L’OPÉRATION ET SUPPORTS</a:t>
            </a:r>
            <a:br>
              <a:rPr lang="fr-FR" sz="4000" b="1" dirty="0"/>
            </a:br>
            <a:r>
              <a:rPr lang="fr-FR" sz="3000" b="1" dirty="0"/>
              <a:t>Étape 3</a:t>
            </a:r>
            <a:endParaRPr lang="fr-FR" sz="30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F23F90A7-689A-1C4B-A5F0-30E65636B328}"/>
              </a:ext>
            </a:extLst>
          </p:cNvPr>
          <p:cNvSpPr txBox="1">
            <a:spLocks/>
          </p:cNvSpPr>
          <p:nvPr/>
        </p:nvSpPr>
        <p:spPr>
          <a:xfrm>
            <a:off x="620864" y="2185678"/>
            <a:ext cx="4598505" cy="17691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500" b="1" dirty="0">
                <a:solidFill>
                  <a:srgbClr val="002060"/>
                </a:solidFill>
                <a:highlight>
                  <a:srgbClr val="00FFFF"/>
                </a:highlight>
              </a:rPr>
              <a:t>Nom et présentation synthétique de l’étape 3</a:t>
            </a:r>
          </a:p>
          <a:p>
            <a:endParaRPr lang="fr-FR" sz="2000" b="1" dirty="0"/>
          </a:p>
        </p:txBody>
      </p:sp>
      <p:sp>
        <p:nvSpPr>
          <p:cNvPr id="5" name="Espace réservé pour une image  9">
            <a:extLst>
              <a:ext uri="{FF2B5EF4-FFF2-40B4-BE49-F238E27FC236}">
                <a16:creationId xmlns:a16="http://schemas.microsoft.com/office/drawing/2014/main" id="{21730F7A-B18D-744D-8146-F2E3789AEBE0}"/>
              </a:ext>
            </a:extLst>
          </p:cNvPr>
          <p:cNvSpPr txBox="1">
            <a:spLocks noChangeAspect="1"/>
          </p:cNvSpPr>
          <p:nvPr/>
        </p:nvSpPr>
        <p:spPr>
          <a:xfrm>
            <a:off x="6240311" y="1305604"/>
            <a:ext cx="5330825" cy="495295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Ici : insérer les visuels ou supports média</a:t>
            </a:r>
          </a:p>
        </p:txBody>
      </p:sp>
    </p:spTree>
    <p:extLst>
      <p:ext uri="{BB962C8B-B14F-4D97-AF65-F5344CB8AC3E}">
        <p14:creationId xmlns:p14="http://schemas.microsoft.com/office/powerpoint/2010/main" val="1639409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664" y="0"/>
            <a:ext cx="10250336" cy="129032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fr-FR" sz="4000" b="1" dirty="0"/>
              <a:t>RÉALISATION DE L’OPÉRATION ET SUPPORTS</a:t>
            </a:r>
            <a:br>
              <a:rPr lang="fr-FR" sz="4000" b="1" dirty="0"/>
            </a:br>
            <a:r>
              <a:rPr lang="fr-FR" sz="3000" b="1" dirty="0"/>
              <a:t>Étape supplémentaire</a:t>
            </a:r>
            <a:endParaRPr lang="fr-FR" sz="30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F23F90A7-689A-1C4B-A5F0-30E65636B328}"/>
              </a:ext>
            </a:extLst>
          </p:cNvPr>
          <p:cNvSpPr txBox="1">
            <a:spLocks/>
          </p:cNvSpPr>
          <p:nvPr/>
        </p:nvSpPr>
        <p:spPr>
          <a:xfrm>
            <a:off x="620864" y="2185678"/>
            <a:ext cx="4598505" cy="17691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500" b="1" dirty="0">
                <a:solidFill>
                  <a:srgbClr val="002060"/>
                </a:solidFill>
                <a:highlight>
                  <a:srgbClr val="00FFFF"/>
                </a:highlight>
              </a:rPr>
              <a:t>Ajoutez des diapos supplémentaires </a:t>
            </a:r>
            <a:r>
              <a:rPr lang="fr-FR" sz="2500" b="1" u="sng" dirty="0">
                <a:solidFill>
                  <a:srgbClr val="002060"/>
                </a:solidFill>
                <a:highlight>
                  <a:srgbClr val="00FFFF"/>
                </a:highlight>
              </a:rPr>
              <a:t>si nécessaire</a:t>
            </a:r>
            <a:r>
              <a:rPr lang="fr-FR" sz="2500" b="1" dirty="0">
                <a:solidFill>
                  <a:srgbClr val="002060"/>
                </a:solidFill>
                <a:highlight>
                  <a:srgbClr val="00FFFF"/>
                </a:highlight>
              </a:rPr>
              <a:t> en veillant à rester synthétique</a:t>
            </a:r>
          </a:p>
          <a:p>
            <a:endParaRPr lang="fr-FR" sz="2000" b="1" dirty="0"/>
          </a:p>
        </p:txBody>
      </p:sp>
      <p:sp>
        <p:nvSpPr>
          <p:cNvPr id="5" name="Espace réservé pour une image  9">
            <a:extLst>
              <a:ext uri="{FF2B5EF4-FFF2-40B4-BE49-F238E27FC236}">
                <a16:creationId xmlns:a16="http://schemas.microsoft.com/office/drawing/2014/main" id="{21730F7A-B18D-744D-8146-F2E3789AEBE0}"/>
              </a:ext>
            </a:extLst>
          </p:cNvPr>
          <p:cNvSpPr txBox="1">
            <a:spLocks noChangeAspect="1"/>
          </p:cNvSpPr>
          <p:nvPr/>
        </p:nvSpPr>
        <p:spPr>
          <a:xfrm>
            <a:off x="6240311" y="1305604"/>
            <a:ext cx="5330825" cy="495295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Ici : insérer les visuels ou supports média</a:t>
            </a:r>
          </a:p>
        </p:txBody>
      </p:sp>
    </p:spTree>
    <p:extLst>
      <p:ext uri="{BB962C8B-B14F-4D97-AF65-F5344CB8AC3E}">
        <p14:creationId xmlns:p14="http://schemas.microsoft.com/office/powerpoint/2010/main" val="3018506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0492" y="284480"/>
            <a:ext cx="10611016" cy="814062"/>
          </a:xfrm>
        </p:spPr>
        <p:txBody>
          <a:bodyPr>
            <a:normAutofit/>
          </a:bodyPr>
          <a:lstStyle/>
          <a:p>
            <a:r>
              <a:rPr lang="fr-FR" sz="4500" b="1" dirty="0"/>
              <a:t>MOYENS</a:t>
            </a:r>
            <a:endParaRPr lang="fr-FR" sz="45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1310248-3982-AF4B-8978-4F25A8716CAA}"/>
              </a:ext>
            </a:extLst>
          </p:cNvPr>
          <p:cNvSpPr txBox="1"/>
          <p:nvPr/>
        </p:nvSpPr>
        <p:spPr>
          <a:xfrm>
            <a:off x="790492" y="1422400"/>
            <a:ext cx="108915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• Personnes mobilisées en interne et en externe : </a:t>
            </a:r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xx personnes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• Budget global de l’opération : </a:t>
            </a:r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xx euros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• Intervention d’une agence (facultatif) : </a:t>
            </a:r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nom de l’agence</a:t>
            </a:r>
          </a:p>
        </p:txBody>
      </p:sp>
    </p:spTree>
    <p:extLst>
      <p:ext uri="{BB962C8B-B14F-4D97-AF65-F5344CB8AC3E}">
        <p14:creationId xmlns:p14="http://schemas.microsoft.com/office/powerpoint/2010/main" val="2898151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0492" y="284480"/>
            <a:ext cx="10611016" cy="814062"/>
          </a:xfrm>
        </p:spPr>
        <p:txBody>
          <a:bodyPr>
            <a:normAutofit/>
          </a:bodyPr>
          <a:lstStyle/>
          <a:p>
            <a:r>
              <a:rPr lang="fr-FR" sz="4500" b="1" dirty="0"/>
              <a:t>ÉVALUATION DE LA CAMPAGNE</a:t>
            </a:r>
            <a:endParaRPr lang="fr-FR" sz="45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1310248-3982-AF4B-8978-4F25A8716CAA}"/>
              </a:ext>
            </a:extLst>
          </p:cNvPr>
          <p:cNvSpPr txBox="1"/>
          <p:nvPr/>
        </p:nvSpPr>
        <p:spPr>
          <a:xfrm>
            <a:off x="790492" y="1422400"/>
            <a:ext cx="1089152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</a:rPr>
              <a:t>• </a:t>
            </a:r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Tous les éléments concrets et mesures d’évaluation qui permettent d’apprécier les résultats de l’opération en regard de vos indicateurs fixés ou non (indicateurs quantitatifs et qualitatifs):</a:t>
            </a:r>
          </a:p>
          <a:p>
            <a:endParaRPr lang="fr-FR" dirty="0">
              <a:solidFill>
                <a:srgbClr val="002060"/>
              </a:solidFill>
              <a:highlight>
                <a:srgbClr val="00FFFF"/>
              </a:highlight>
            </a:endParaRPr>
          </a:p>
          <a:p>
            <a:endParaRPr lang="fr-FR" dirty="0">
              <a:solidFill>
                <a:srgbClr val="002060"/>
              </a:solidFill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sz="2400" dirty="0">
                <a:sym typeface="Wingdings" pitchFamily="2" charset="2"/>
              </a:rPr>
              <a:t> </a:t>
            </a:r>
            <a:r>
              <a:rPr lang="fr-FR" sz="2400" u="sng" dirty="0">
                <a:sym typeface="Wingdings" pitchFamily="2" charset="2"/>
              </a:rPr>
              <a:t>500 signes</a:t>
            </a:r>
            <a:endParaRPr lang="fr-FR" sz="2400" u="sng" dirty="0"/>
          </a:p>
        </p:txBody>
      </p:sp>
    </p:spTree>
    <p:extLst>
      <p:ext uri="{BB962C8B-B14F-4D97-AF65-F5344CB8AC3E}">
        <p14:creationId xmlns:p14="http://schemas.microsoft.com/office/powerpoint/2010/main" val="66773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73E37-4F9D-F8B2-DBBD-5AC6EA44D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DDE5D2-4469-058A-250D-E52D5F3778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0945"/>
            <a:ext cx="12192000" cy="1163700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FR" sz="3600" b="1" dirty="0">
                <a:latin typeface="+mn-lt"/>
              </a:rPr>
              <a:t>WBCOM Awards 2026 </a:t>
            </a:r>
            <a:br>
              <a:rPr lang="fr-FR" sz="3600" b="1" dirty="0">
                <a:latin typeface="+mn-lt"/>
              </a:rPr>
            </a:br>
            <a:r>
              <a:rPr lang="fr-FR" sz="3600" dirty="0">
                <a:latin typeface="+mn-lt"/>
              </a:rPr>
              <a:t>Dossier de candidature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D8ABBBE-6605-2EE2-BA15-66CFA5A82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666" y="1729450"/>
            <a:ext cx="11514667" cy="4364269"/>
          </a:xfrm>
        </p:spPr>
        <p:txBody>
          <a:bodyPr>
            <a:noAutofit/>
          </a:bodyPr>
          <a:lstStyle/>
          <a:p>
            <a:pPr algn="l"/>
            <a:r>
              <a:rPr lang="fr-BE" sz="1800" dirty="0"/>
              <a:t>Ce document sera analysé par les membres du jury. </a:t>
            </a:r>
          </a:p>
          <a:p>
            <a:pPr algn="l"/>
            <a:r>
              <a:rPr lang="fr-BE" sz="1800" dirty="0"/>
              <a:t>Veuillez compléter </a:t>
            </a:r>
            <a:r>
              <a:rPr lang="fr-BE" sz="1800" b="1" dirty="0"/>
              <a:t>tous les champs </a:t>
            </a:r>
            <a:r>
              <a:rPr lang="fr-BE" sz="1800" dirty="0"/>
              <a:t>repris dans ce document. </a:t>
            </a:r>
          </a:p>
          <a:p>
            <a:pPr algn="l"/>
            <a:r>
              <a:rPr lang="fr-BE" sz="1800" dirty="0"/>
              <a:t>Si vous le souhaitez : </a:t>
            </a:r>
          </a:p>
          <a:p>
            <a:pPr algn="l"/>
            <a:r>
              <a:rPr lang="fr-BE" sz="1800" dirty="0"/>
              <a:t>- Vous pouvez ajouter des slides supplémentaires (20 slides maximum) </a:t>
            </a:r>
          </a:p>
          <a:p>
            <a:pPr algn="l"/>
            <a:r>
              <a:rPr lang="fr-BE" sz="1800" dirty="0"/>
              <a:t>- Vous pouvez modifier l'ordre d'apparition des slides afin de faciliter la compréhension de la campagne par les membres du jury </a:t>
            </a:r>
          </a:p>
          <a:p>
            <a:pPr algn="l"/>
            <a:r>
              <a:rPr lang="fr-BE" sz="1800" dirty="0"/>
              <a:t>- Vous pouvez directement intégrer les supports et liens de vos campagnes dans les diapositives </a:t>
            </a:r>
          </a:p>
          <a:p>
            <a:pPr algn="l"/>
            <a:endParaRPr lang="fr-BE" sz="1800" dirty="0"/>
          </a:p>
          <a:p>
            <a:pPr algn="l"/>
            <a:r>
              <a:rPr lang="fr-BE" sz="1800" b="1" dirty="0">
                <a:highlight>
                  <a:srgbClr val="00FFFF"/>
                </a:highlight>
              </a:rPr>
              <a:t>Les champs surlignés doivent être complétés par vos soins. </a:t>
            </a:r>
          </a:p>
          <a:p>
            <a:pPr algn="l"/>
            <a:endParaRPr lang="fr-BE" sz="1800" dirty="0"/>
          </a:p>
          <a:p>
            <a:pPr algn="l"/>
            <a:r>
              <a:rPr lang="fr-BE" sz="1800" b="1" dirty="0">
                <a:highlight>
                  <a:srgbClr val="FFFF00"/>
                </a:highlight>
              </a:rPr>
              <a:t>NB : Dans un souci d’égalité des chances, les vidéos de présentation réalisées spécifiquement à destination des jurés ne sont pas acceptées. Seules les vidéos réalisées comme support de campagne sont présentées en jurys.</a:t>
            </a:r>
            <a:endParaRPr lang="fr-FR" sz="18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79135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26001"/>
            <a:ext cx="9144000" cy="2387600"/>
          </a:xfrm>
        </p:spPr>
        <p:txBody>
          <a:bodyPr>
            <a:normAutofit/>
          </a:bodyPr>
          <a:lstStyle/>
          <a:p>
            <a:r>
              <a:rPr lang="fr-FR" sz="5000" b="1" dirty="0">
                <a:solidFill>
                  <a:srgbClr val="002060"/>
                </a:solidFill>
                <a:highlight>
                  <a:srgbClr val="00FFFF"/>
                </a:highlight>
              </a:rPr>
              <a:t>Nom de l’organisme</a:t>
            </a:r>
            <a:br>
              <a:rPr lang="fr-FR" sz="4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r>
              <a:rPr lang="fr-FR" sz="4000" dirty="0">
                <a:solidFill>
                  <a:srgbClr val="002060"/>
                </a:solidFill>
                <a:highlight>
                  <a:srgbClr val="00FFFF"/>
                </a:highlight>
              </a:rPr>
              <a:t>+ nombre d’habitants et/ou d’agents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9937AF-D703-014C-A209-97602C689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2691"/>
            <a:ext cx="9144000" cy="641971"/>
          </a:xfrm>
        </p:spPr>
        <p:txBody>
          <a:bodyPr>
            <a:normAutofit/>
          </a:bodyPr>
          <a:lstStyle/>
          <a:p>
            <a:r>
              <a:rPr lang="fr-FR" sz="2600" dirty="0">
                <a:solidFill>
                  <a:srgbClr val="002060"/>
                </a:solidFill>
                <a:highlight>
                  <a:srgbClr val="00FFFF"/>
                </a:highlight>
              </a:rPr>
              <a:t>Titre de la campagne de communication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D716B70-F845-A540-B5E6-D308DCEA690A}"/>
              </a:ext>
            </a:extLst>
          </p:cNvPr>
          <p:cNvSpPr txBox="1">
            <a:spLocks/>
          </p:cNvSpPr>
          <p:nvPr/>
        </p:nvSpPr>
        <p:spPr>
          <a:xfrm>
            <a:off x="1626704" y="4913752"/>
            <a:ext cx="9144000" cy="64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Catégorie du Prix</a:t>
            </a:r>
          </a:p>
        </p:txBody>
      </p:sp>
    </p:spTree>
    <p:extLst>
      <p:ext uri="{BB962C8B-B14F-4D97-AF65-F5344CB8AC3E}">
        <p14:creationId xmlns:p14="http://schemas.microsoft.com/office/powerpoint/2010/main" val="370041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896" y="626843"/>
            <a:ext cx="5330826" cy="3152676"/>
          </a:xfrm>
        </p:spPr>
        <p:txBody>
          <a:bodyPr>
            <a:normAutofit/>
          </a:bodyPr>
          <a:lstStyle/>
          <a:p>
            <a:r>
              <a:rPr lang="fr-FR" sz="4500" b="1" dirty="0"/>
              <a:t>CONCEPT DE LA CAMPAGNE</a:t>
            </a:r>
            <a:br>
              <a:rPr lang="fr-FR" sz="5000" b="1" dirty="0"/>
            </a:br>
            <a:br>
              <a:rPr lang="fr-FR" sz="5000" b="1" dirty="0"/>
            </a:br>
            <a: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  <a:t>(le principe de l’opération en </a:t>
            </a:r>
            <a:b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  <a:t>1 phrase)</a:t>
            </a:r>
          </a:p>
        </p:txBody>
      </p:sp>
      <p:sp>
        <p:nvSpPr>
          <p:cNvPr id="8" name="Espace réservé pour une image  9">
            <a:extLst>
              <a:ext uri="{FF2B5EF4-FFF2-40B4-BE49-F238E27FC236}">
                <a16:creationId xmlns:a16="http://schemas.microsoft.com/office/drawing/2014/main" id="{F86A7058-23C7-6747-A972-214ECFFDD63A}"/>
              </a:ext>
            </a:extLst>
          </p:cNvPr>
          <p:cNvSpPr txBox="1">
            <a:spLocks noChangeAspect="1"/>
          </p:cNvSpPr>
          <p:nvPr/>
        </p:nvSpPr>
        <p:spPr>
          <a:xfrm>
            <a:off x="6431280" y="626843"/>
            <a:ext cx="5330825" cy="526846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highlight>
                  <a:srgbClr val="00FFFF"/>
                </a:highlight>
              </a:rPr>
              <a:t>Ici : le visuel générique de la campagne de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838182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0492" y="1755648"/>
            <a:ext cx="10611016" cy="2061972"/>
          </a:xfrm>
        </p:spPr>
        <p:txBody>
          <a:bodyPr>
            <a:normAutofit fontScale="90000"/>
          </a:bodyPr>
          <a:lstStyle/>
          <a:p>
            <a:r>
              <a:rPr lang="fr-FR" sz="5000" b="1" dirty="0"/>
              <a:t>CONTEXTE INITIAL &amp; ENJEUX</a:t>
            </a:r>
            <a:br>
              <a:rPr lang="fr-FR" sz="5000" b="1" dirty="0">
                <a:highlight>
                  <a:srgbClr val="00FFFF"/>
                </a:highlight>
              </a:rPr>
            </a:br>
            <a:br>
              <a:rPr lang="fr-FR" sz="5000" b="1" dirty="0">
                <a:highlight>
                  <a:srgbClr val="00FFFF"/>
                </a:highlight>
              </a:rPr>
            </a:br>
            <a:br>
              <a:rPr lang="fr-FR" sz="5000" b="1" dirty="0">
                <a:highlight>
                  <a:srgbClr val="00FFFF"/>
                </a:highlight>
              </a:rPr>
            </a:br>
            <a:r>
              <a:rPr lang="fr-FR" sz="3000" b="1" dirty="0">
                <a:highlight>
                  <a:srgbClr val="00FFFF"/>
                </a:highlight>
              </a:rPr>
              <a:t>La situation de départ et les défis qu’elle présente </a:t>
            </a:r>
            <a:br>
              <a:rPr lang="fr-FR" sz="3000" dirty="0">
                <a:highlight>
                  <a:srgbClr val="00FFFF"/>
                </a:highlight>
              </a:rPr>
            </a:br>
            <a:br>
              <a:rPr lang="fr-FR" sz="3000" dirty="0">
                <a:highlight>
                  <a:srgbClr val="00FFFF"/>
                </a:highlight>
              </a:rPr>
            </a:br>
            <a:endParaRPr lang="fr-FR" sz="3000" dirty="0">
              <a:highlight>
                <a:srgbClr val="00FFFF"/>
              </a:highligh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CCAF610-B94B-3148-B20B-3F5DF46BBB30}"/>
              </a:ext>
            </a:extLst>
          </p:cNvPr>
          <p:cNvSpPr txBox="1"/>
          <p:nvPr/>
        </p:nvSpPr>
        <p:spPr>
          <a:xfrm>
            <a:off x="4878740" y="4106024"/>
            <a:ext cx="4031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ym typeface="Wingdings" pitchFamily="2" charset="2"/>
              </a:rPr>
              <a:t> </a:t>
            </a:r>
            <a:r>
              <a:rPr lang="fr-FR" sz="2400" u="sng" dirty="0">
                <a:sym typeface="Wingdings" pitchFamily="2" charset="2"/>
              </a:rPr>
              <a:t>300 signes max</a:t>
            </a:r>
            <a:endParaRPr lang="fr-FR" sz="2400" u="sng" dirty="0"/>
          </a:p>
        </p:txBody>
      </p:sp>
    </p:spTree>
    <p:extLst>
      <p:ext uri="{BB962C8B-B14F-4D97-AF65-F5344CB8AC3E}">
        <p14:creationId xmlns:p14="http://schemas.microsoft.com/office/powerpoint/2010/main" val="275393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20EA6-66A4-B23A-A78C-FE3DC89DF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5EC50E-6096-F313-5627-B0662AA28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591" y="332510"/>
            <a:ext cx="10611016" cy="5020302"/>
          </a:xfrm>
        </p:spPr>
        <p:txBody>
          <a:bodyPr>
            <a:normAutofit fontScale="90000"/>
          </a:bodyPr>
          <a:lstStyle/>
          <a:p>
            <a:r>
              <a:rPr lang="fr-FR" sz="5000" b="1" dirty="0"/>
              <a:t>CIBLES</a:t>
            </a:r>
            <a:br>
              <a:rPr lang="fr-FR" sz="5000" b="1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br>
              <a:rPr lang="fr-FR" sz="5000" b="1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  <a:t>Les publics ciblés par l’opération.</a:t>
            </a:r>
            <a:br>
              <a:rPr lang="fr-FR" sz="3000" dirty="0">
                <a:highlight>
                  <a:srgbClr val="00FFFF"/>
                </a:highlight>
              </a:rPr>
            </a:br>
            <a:br>
              <a:rPr lang="fr-FR" sz="3000" dirty="0">
                <a:highlight>
                  <a:srgbClr val="00FFFF"/>
                </a:highlight>
              </a:rPr>
            </a:br>
            <a:br>
              <a:rPr lang="fr-FR" sz="3000" b="1" dirty="0">
                <a:highlight>
                  <a:srgbClr val="00FFFF"/>
                </a:highlight>
              </a:rPr>
            </a:br>
            <a:r>
              <a:rPr lang="fr-FR" sz="5000" b="1" dirty="0"/>
              <a:t>OBJECTIFS</a:t>
            </a:r>
            <a:br>
              <a:rPr lang="fr-FR" sz="5000" b="1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br>
              <a:rPr lang="fr-FR" sz="5000" b="1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  <a:t>Les 2 ou 3 objectifs principaux qui ont présidé aux choix stratégiques.</a:t>
            </a:r>
            <a:b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b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endParaRPr lang="fr-FR" sz="3000" dirty="0">
              <a:solidFill>
                <a:srgbClr val="002060"/>
              </a:solidFill>
              <a:highlight>
                <a:srgbClr val="00FFFF"/>
              </a:highligh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87D7C64-924F-3A1E-4A4D-42D48B3291E6}"/>
              </a:ext>
            </a:extLst>
          </p:cNvPr>
          <p:cNvSpPr txBox="1"/>
          <p:nvPr/>
        </p:nvSpPr>
        <p:spPr>
          <a:xfrm>
            <a:off x="4613564" y="5285600"/>
            <a:ext cx="4031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ym typeface="Wingdings" pitchFamily="2" charset="2"/>
              </a:rPr>
              <a:t> </a:t>
            </a:r>
            <a:r>
              <a:rPr lang="fr-FR" sz="2400" u="sng" dirty="0">
                <a:sym typeface="Wingdings" pitchFamily="2" charset="2"/>
              </a:rPr>
              <a:t>500 signes max</a:t>
            </a:r>
            <a:endParaRPr lang="fr-FR" sz="2400" u="sng" dirty="0"/>
          </a:p>
        </p:txBody>
      </p:sp>
    </p:spTree>
    <p:extLst>
      <p:ext uri="{BB962C8B-B14F-4D97-AF65-F5344CB8AC3E}">
        <p14:creationId xmlns:p14="http://schemas.microsoft.com/office/powerpoint/2010/main" val="1428832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0864" y="762000"/>
            <a:ext cx="10611016" cy="3333742"/>
          </a:xfrm>
        </p:spPr>
        <p:txBody>
          <a:bodyPr>
            <a:normAutofit/>
          </a:bodyPr>
          <a:lstStyle/>
          <a:p>
            <a:r>
              <a:rPr lang="fr-FR" sz="4500" b="1" dirty="0"/>
              <a:t>STRATEGIE</a:t>
            </a:r>
            <a:br>
              <a:rPr lang="fr-FR" sz="4500" b="1" dirty="0"/>
            </a:br>
            <a:r>
              <a:rPr lang="fr-FR" sz="4500" b="1" dirty="0"/>
              <a:t>PLAN DE COMMUNICATION</a:t>
            </a:r>
            <a:br>
              <a:rPr lang="fr-FR" sz="5000" b="1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b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b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b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  <a:t>• Annoncer les grandes étapes de la campagne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62913C0-D40B-6F4C-86F1-8789CB01414D}"/>
              </a:ext>
            </a:extLst>
          </p:cNvPr>
          <p:cNvSpPr txBox="1"/>
          <p:nvPr/>
        </p:nvSpPr>
        <p:spPr>
          <a:xfrm>
            <a:off x="4849090" y="4657065"/>
            <a:ext cx="4031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ym typeface="Wingdings" pitchFamily="2" charset="2"/>
              </a:rPr>
              <a:t> </a:t>
            </a:r>
            <a:r>
              <a:rPr lang="fr-FR" sz="2400" u="sng" dirty="0">
                <a:sym typeface="Wingdings" pitchFamily="2" charset="2"/>
              </a:rPr>
              <a:t>500 signes</a:t>
            </a:r>
            <a:endParaRPr lang="fr-FR" sz="2400" u="sng" dirty="0"/>
          </a:p>
        </p:txBody>
      </p:sp>
    </p:spTree>
    <p:extLst>
      <p:ext uri="{BB962C8B-B14F-4D97-AF65-F5344CB8AC3E}">
        <p14:creationId xmlns:p14="http://schemas.microsoft.com/office/powerpoint/2010/main" val="1332973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C7FF0-DD92-A170-1AA1-7560AB4D3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DC6D90-2BBF-0F9B-A2FE-B46F02107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0864" y="762000"/>
            <a:ext cx="10611016" cy="3333742"/>
          </a:xfrm>
        </p:spPr>
        <p:txBody>
          <a:bodyPr>
            <a:normAutofit/>
          </a:bodyPr>
          <a:lstStyle/>
          <a:p>
            <a:r>
              <a:rPr lang="fr-FR" sz="4500" b="1" dirty="0"/>
              <a:t>INDICATEURS DE RESULTATS ENVISAGES</a:t>
            </a:r>
            <a:br>
              <a:rPr lang="fr-FR" sz="5000" b="1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b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b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b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</a:br>
            <a: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  <a:t>• Détailler les </a:t>
            </a:r>
            <a:r>
              <a:rPr lang="fr-FR" sz="3000" dirty="0" err="1">
                <a:solidFill>
                  <a:srgbClr val="002060"/>
                </a:solidFill>
                <a:highlight>
                  <a:srgbClr val="00FFFF"/>
                </a:highlight>
              </a:rPr>
              <a:t>KPI’s</a:t>
            </a:r>
            <a:r>
              <a:rPr lang="fr-FR" sz="3000" dirty="0">
                <a:solidFill>
                  <a:srgbClr val="002060"/>
                </a:solidFill>
                <a:highlight>
                  <a:srgbClr val="00FFFF"/>
                </a:highlight>
              </a:rPr>
              <a:t> envisagés dans votre stratégie de communication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B7B033C-AC0D-B3AA-7EC8-59920BCE0A51}"/>
              </a:ext>
            </a:extLst>
          </p:cNvPr>
          <p:cNvSpPr txBox="1"/>
          <p:nvPr/>
        </p:nvSpPr>
        <p:spPr>
          <a:xfrm>
            <a:off x="4849090" y="4657065"/>
            <a:ext cx="4031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ym typeface="Wingdings" pitchFamily="2" charset="2"/>
              </a:rPr>
              <a:t> </a:t>
            </a:r>
            <a:r>
              <a:rPr lang="fr-FR" sz="2400" u="sng" dirty="0">
                <a:sym typeface="Wingdings" pitchFamily="2" charset="2"/>
              </a:rPr>
              <a:t>500 signes</a:t>
            </a:r>
            <a:endParaRPr lang="fr-FR" sz="2400" u="sng" dirty="0"/>
          </a:p>
        </p:txBody>
      </p:sp>
    </p:spTree>
    <p:extLst>
      <p:ext uri="{BB962C8B-B14F-4D97-AF65-F5344CB8AC3E}">
        <p14:creationId xmlns:p14="http://schemas.microsoft.com/office/powerpoint/2010/main" val="3540988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8B642-B27F-4840-AC15-76A5DD406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664" y="0"/>
            <a:ext cx="10605936" cy="1305604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fr-FR" sz="4500" b="1" dirty="0"/>
              <a:t>RÉALISATION DE L’OPÉRATION ET SUPPORTS</a:t>
            </a:r>
            <a:br>
              <a:rPr lang="fr-FR" sz="4000" b="1" dirty="0"/>
            </a:br>
            <a:r>
              <a:rPr lang="fr-FR" sz="3000" b="1" dirty="0"/>
              <a:t>ÉTAPE 1</a:t>
            </a:r>
            <a:endParaRPr lang="fr-FR" sz="3000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F23F90A7-689A-1C4B-A5F0-30E65636B328}"/>
              </a:ext>
            </a:extLst>
          </p:cNvPr>
          <p:cNvSpPr txBox="1">
            <a:spLocks/>
          </p:cNvSpPr>
          <p:nvPr/>
        </p:nvSpPr>
        <p:spPr>
          <a:xfrm>
            <a:off x="620864" y="2185678"/>
            <a:ext cx="4598505" cy="17691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500" b="1" dirty="0">
                <a:solidFill>
                  <a:srgbClr val="002060"/>
                </a:solidFill>
                <a:highlight>
                  <a:srgbClr val="00FFFF"/>
                </a:highlight>
              </a:rPr>
              <a:t>Nom et présentation synthétique de l’étape 1</a:t>
            </a:r>
          </a:p>
          <a:p>
            <a:endParaRPr lang="fr-FR" sz="2000" b="1" dirty="0">
              <a:solidFill>
                <a:srgbClr val="002060"/>
              </a:solidFill>
              <a:highlight>
                <a:srgbClr val="00FFFF"/>
              </a:highlight>
            </a:endParaRPr>
          </a:p>
          <a:p>
            <a:r>
              <a:rPr lang="fr-FR" sz="2000" dirty="0">
                <a:solidFill>
                  <a:srgbClr val="002060"/>
                </a:solidFill>
                <a:highlight>
                  <a:srgbClr val="00FFFF"/>
                </a:highlight>
              </a:rPr>
              <a:t>Exemple : une vidéo </a:t>
            </a:r>
            <a:r>
              <a:rPr lang="fr-FR" sz="2000" dirty="0" err="1">
                <a:solidFill>
                  <a:srgbClr val="002060"/>
                </a:solidFill>
                <a:highlight>
                  <a:srgbClr val="00FFFF"/>
                </a:highlight>
              </a:rPr>
              <a:t>teasing</a:t>
            </a:r>
            <a:r>
              <a:rPr lang="fr-FR" sz="2000" dirty="0">
                <a:solidFill>
                  <a:srgbClr val="002060"/>
                </a:solidFill>
                <a:highlight>
                  <a:srgbClr val="00FFFF"/>
                </a:highlight>
              </a:rPr>
              <a:t> ou bien un atelier de concertation</a:t>
            </a:r>
          </a:p>
        </p:txBody>
      </p:sp>
      <p:sp>
        <p:nvSpPr>
          <p:cNvPr id="5" name="Espace réservé pour une image  9">
            <a:extLst>
              <a:ext uri="{FF2B5EF4-FFF2-40B4-BE49-F238E27FC236}">
                <a16:creationId xmlns:a16="http://schemas.microsoft.com/office/drawing/2014/main" id="{21730F7A-B18D-744D-8146-F2E3789AEBE0}"/>
              </a:ext>
            </a:extLst>
          </p:cNvPr>
          <p:cNvSpPr txBox="1">
            <a:spLocks noChangeAspect="1"/>
          </p:cNvSpPr>
          <p:nvPr/>
        </p:nvSpPr>
        <p:spPr>
          <a:xfrm>
            <a:off x="6240311" y="1305604"/>
            <a:ext cx="5330825" cy="495295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Ici : insérer par exemple la vidéo </a:t>
            </a:r>
            <a:r>
              <a:rPr lang="fr-FR" dirty="0" err="1">
                <a:solidFill>
                  <a:srgbClr val="002060"/>
                </a:solidFill>
                <a:highlight>
                  <a:srgbClr val="00FFFF"/>
                </a:highlight>
              </a:rPr>
              <a:t>teasing</a:t>
            </a:r>
            <a:r>
              <a:rPr lang="fr-FR" dirty="0">
                <a:solidFill>
                  <a:srgbClr val="002060"/>
                </a:solidFill>
                <a:highlight>
                  <a:srgbClr val="00FFFF"/>
                </a:highlight>
              </a:rPr>
              <a:t> ou les supports de promotion de l’atelier de concertation (flyer, programme, photos, etc.)</a:t>
            </a:r>
          </a:p>
        </p:txBody>
      </p:sp>
    </p:spTree>
    <p:extLst>
      <p:ext uri="{BB962C8B-B14F-4D97-AF65-F5344CB8AC3E}">
        <p14:creationId xmlns:p14="http://schemas.microsoft.com/office/powerpoint/2010/main" val="18362640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473</Words>
  <Application>Microsoft Office PowerPoint</Application>
  <PresentationFormat>Grand écran</PresentationFormat>
  <Paragraphs>132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Thème Office</vt:lpstr>
      <vt:lpstr>Présentation PowerPoint</vt:lpstr>
      <vt:lpstr>WBCOM Awards 2026  Dossier de candidature </vt:lpstr>
      <vt:lpstr>Nom de l’organisme + nombre d’habitants et/ou d’agents</vt:lpstr>
      <vt:lpstr>CONCEPT DE LA CAMPAGNE  (le principe de l’opération en  1 phrase)</vt:lpstr>
      <vt:lpstr>CONTEXTE INITIAL &amp; ENJEUX   La situation de départ et les défis qu’elle présente   </vt:lpstr>
      <vt:lpstr>CIBLES  Les publics ciblés par l’opération.   OBJECTIFS  Les 2 ou 3 objectifs principaux qui ont présidé aux choix stratégiques.  </vt:lpstr>
      <vt:lpstr>STRATEGIE PLAN DE COMMUNICATION    • Annoncer les grandes étapes de la campagne</vt:lpstr>
      <vt:lpstr>INDICATEURS DE RESULTATS ENVISAGES    • Détailler les KPI’s envisagés dans votre stratégie de communication</vt:lpstr>
      <vt:lpstr>RÉALISATION DE L’OPÉRATION ET SUPPORTS ÉTAPE 1</vt:lpstr>
      <vt:lpstr>RÉALISATION DE L’OPÉRATION ET SUPPORTS ÉTAPE 2</vt:lpstr>
      <vt:lpstr>RÉALISATION DE L’OPÉRATION ET SUPPORTS Étape 3</vt:lpstr>
      <vt:lpstr>RÉALISATION DE L’OPÉRATION ET SUPPORTS Étape supplémentaire</vt:lpstr>
      <vt:lpstr>MOYENS</vt:lpstr>
      <vt:lpstr>ÉVALUATION DE LA CAMPAGNE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Nastassja Korichi</dc:creator>
  <cp:lastModifiedBy>LECOMTE Gaël</cp:lastModifiedBy>
  <cp:revision>34</cp:revision>
  <dcterms:created xsi:type="dcterms:W3CDTF">2020-04-23T14:34:53Z</dcterms:created>
  <dcterms:modified xsi:type="dcterms:W3CDTF">2026-01-20T18:03:07Z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7a477d1-147d-4e34-b5e3-7b26d2f44870_Enabled">
    <vt:lpwstr>true</vt:lpwstr>
  </property>
  <property fmtid="{D5CDD505-2E9C-101B-9397-08002B2CF9AE}" pid="3" name="MSIP_Label_97a477d1-147d-4e34-b5e3-7b26d2f44870_SetDate">
    <vt:lpwstr>2026-01-20T17:31:46Z</vt:lpwstr>
  </property>
  <property fmtid="{D5CDD505-2E9C-101B-9397-08002B2CF9AE}" pid="4" name="MSIP_Label_97a477d1-147d-4e34-b5e3-7b26d2f44870_Method">
    <vt:lpwstr>Standard</vt:lpwstr>
  </property>
  <property fmtid="{D5CDD505-2E9C-101B-9397-08002B2CF9AE}" pid="5" name="MSIP_Label_97a477d1-147d-4e34-b5e3-7b26d2f44870_Name">
    <vt:lpwstr>97a477d1-147d-4e34-b5e3-7b26d2f44870</vt:lpwstr>
  </property>
  <property fmtid="{D5CDD505-2E9C-101B-9397-08002B2CF9AE}" pid="6" name="MSIP_Label_97a477d1-147d-4e34-b5e3-7b26d2f44870_SiteId">
    <vt:lpwstr>1f816a84-7aa6-4a56-b22a-7b3452fa8681</vt:lpwstr>
  </property>
  <property fmtid="{D5CDD505-2E9C-101B-9397-08002B2CF9AE}" pid="7" name="MSIP_Label_97a477d1-147d-4e34-b5e3-7b26d2f44870_ActionId">
    <vt:lpwstr>e9b084b8-bdf1-49a8-bac0-ebdc5b072b93</vt:lpwstr>
  </property>
  <property fmtid="{D5CDD505-2E9C-101B-9397-08002B2CF9AE}" pid="8" name="MSIP_Label_97a477d1-147d-4e34-b5e3-7b26d2f44870_ContentBits">
    <vt:lpwstr>0</vt:lpwstr>
  </property>
  <property fmtid="{D5CDD505-2E9C-101B-9397-08002B2CF9AE}" pid="9" name="MSIP_Label_97a477d1-147d-4e34-b5e3-7b26d2f44870_Tag">
    <vt:lpwstr>10, 3, 0, 1</vt:lpwstr>
  </property>
</Properties>
</file>