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6" r:id="rId2"/>
    <p:sldMasterId id="2147483668" r:id="rId3"/>
    <p:sldMasterId id="2147483670" r:id="rId4"/>
  </p:sldMasterIdLst>
  <p:notesMasterIdLst>
    <p:notesMasterId r:id="rId80"/>
  </p:notesMasterIdLst>
  <p:sldIdLst>
    <p:sldId id="256" r:id="rId5"/>
    <p:sldId id="257" r:id="rId6"/>
    <p:sldId id="258" r:id="rId7"/>
    <p:sldId id="259" r:id="rId8"/>
    <p:sldId id="260" r:id="rId9"/>
    <p:sldId id="262" r:id="rId10"/>
    <p:sldId id="264" r:id="rId11"/>
    <p:sldId id="267" r:id="rId12"/>
    <p:sldId id="268" r:id="rId13"/>
    <p:sldId id="269" r:id="rId14"/>
    <p:sldId id="270" r:id="rId15"/>
    <p:sldId id="271" r:id="rId16"/>
    <p:sldId id="363" r:id="rId17"/>
    <p:sldId id="273" r:id="rId18"/>
    <p:sldId id="276" r:id="rId19"/>
    <p:sldId id="277" r:id="rId20"/>
    <p:sldId id="352" r:id="rId21"/>
    <p:sldId id="353" r:id="rId22"/>
    <p:sldId id="354" r:id="rId23"/>
    <p:sldId id="281" r:id="rId24"/>
    <p:sldId id="282" r:id="rId25"/>
    <p:sldId id="283" r:id="rId26"/>
    <p:sldId id="284" r:id="rId27"/>
    <p:sldId id="362" r:id="rId28"/>
    <p:sldId id="288" r:id="rId29"/>
    <p:sldId id="289" r:id="rId30"/>
    <p:sldId id="290" r:id="rId31"/>
    <p:sldId id="291" r:id="rId32"/>
    <p:sldId id="293" r:id="rId33"/>
    <p:sldId id="365" r:id="rId34"/>
    <p:sldId id="366" r:id="rId35"/>
    <p:sldId id="356" r:id="rId36"/>
    <p:sldId id="295" r:id="rId37"/>
    <p:sldId id="296" r:id="rId38"/>
    <p:sldId id="357" r:id="rId39"/>
    <p:sldId id="297" r:id="rId40"/>
    <p:sldId id="299" r:id="rId41"/>
    <p:sldId id="358" r:id="rId42"/>
    <p:sldId id="298" r:id="rId43"/>
    <p:sldId id="301" r:id="rId44"/>
    <p:sldId id="308" r:id="rId45"/>
    <p:sldId id="314" r:id="rId46"/>
    <p:sldId id="364" r:id="rId47"/>
    <p:sldId id="311" r:id="rId48"/>
    <p:sldId id="312" r:id="rId49"/>
    <p:sldId id="313" r:id="rId50"/>
    <p:sldId id="320" r:id="rId51"/>
    <p:sldId id="321" r:id="rId52"/>
    <p:sldId id="317" r:id="rId53"/>
    <p:sldId id="318" r:id="rId54"/>
    <p:sldId id="368" r:id="rId55"/>
    <p:sldId id="360" r:id="rId56"/>
    <p:sldId id="322" r:id="rId57"/>
    <p:sldId id="323" r:id="rId58"/>
    <p:sldId id="324" r:id="rId59"/>
    <p:sldId id="325" r:id="rId60"/>
    <p:sldId id="326" r:id="rId61"/>
    <p:sldId id="327" r:id="rId62"/>
    <p:sldId id="328" r:id="rId63"/>
    <p:sldId id="329" r:id="rId64"/>
    <p:sldId id="330" r:id="rId65"/>
    <p:sldId id="331" r:id="rId66"/>
    <p:sldId id="369" r:id="rId67"/>
    <p:sldId id="332" r:id="rId68"/>
    <p:sldId id="334" r:id="rId69"/>
    <p:sldId id="336" r:id="rId70"/>
    <p:sldId id="367" r:id="rId71"/>
    <p:sldId id="344" r:id="rId72"/>
    <p:sldId id="361" r:id="rId73"/>
    <p:sldId id="346" r:id="rId74"/>
    <p:sldId id="347" r:id="rId75"/>
    <p:sldId id="348" r:id="rId76"/>
    <p:sldId id="349" r:id="rId77"/>
    <p:sldId id="350" r:id="rId78"/>
    <p:sldId id="351" r:id="rId7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5" roundtripDataSignature="AMtx7mhW9J+YOjlz3WVb4+1dhXQLU032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791"/>
    <a:srgbClr val="FFB148"/>
    <a:srgbClr val="FFDB68"/>
    <a:srgbClr val="4DD1C8"/>
    <a:srgbClr val="00B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0762B45-9BE4-41C7-A595-B0B95DDE3610}">
  <a:tblStyle styleId="{B0762B45-9BE4-41C7-A595-B0B95DDE361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E8B1032C-EA38-4F05-BA0D-38AFFFC7BED3}" styleName="Světlý styl 3 – zvýraznění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44" autoAdjust="0"/>
    <p:restoredTop sz="94291" autoAdjust="0"/>
  </p:normalViewPr>
  <p:slideViewPr>
    <p:cSldViewPr snapToGrid="0">
      <p:cViewPr>
        <p:scale>
          <a:sx n="90" d="100"/>
          <a:sy n="90" d="100"/>
        </p:scale>
        <p:origin x="240"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07" Type="http://schemas.openxmlformats.org/officeDocument/2006/relationships/viewProps" Target="viewProp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5" Type="http://customschemas.google.com/relationships/presentationmetadata" Target="meta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8"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ableStyles" Target="tableStyle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062A3E-B170-4720-9177-6B6942AB166A}" type="doc">
      <dgm:prSet loTypeId="urn:microsoft.com/office/officeart/2005/8/layout/chart3" loCatId="cycle" qsTypeId="urn:microsoft.com/office/officeart/2005/8/quickstyle/simple1" qsCatId="simple" csTypeId="urn:microsoft.com/office/officeart/2005/8/colors/colorful2" csCatId="colorful" phldr="1"/>
      <dgm:spPr/>
    </dgm:pt>
    <dgm:pt modelId="{E9847259-B803-4E23-ADC7-39126C506F2D}">
      <dgm:prSet phldrT="[Text]" custT="1"/>
      <dgm:spPr/>
      <dgm:t>
        <a:bodyPr/>
        <a:lstStyle/>
        <a:p>
          <a:pPr>
            <a:buClr>
              <a:schemeClr val="dk1"/>
            </a:buClr>
            <a:buSzPts val="1100"/>
          </a:pPr>
          <a:r>
            <a:rPr lang="cs-CZ" sz="2800" dirty="0">
              <a:latin typeface="Calibri" panose="020F0502020204030204" pitchFamily="34" charset="0"/>
              <a:cs typeface="Calibri" panose="020F0502020204030204" pitchFamily="34" charset="0"/>
            </a:rPr>
            <a:t>zpomalení</a:t>
          </a:r>
          <a:endParaRPr lang="en-US" sz="2800" dirty="0"/>
        </a:p>
      </dgm:t>
    </dgm:pt>
    <dgm:pt modelId="{D133F816-8FAF-4906-A415-86D6E364A8FF}" type="parTrans" cxnId="{E12A59CC-F318-429F-80EF-D841CD2F61EB}">
      <dgm:prSet/>
      <dgm:spPr/>
      <dgm:t>
        <a:bodyPr/>
        <a:lstStyle/>
        <a:p>
          <a:endParaRPr lang="en-US"/>
        </a:p>
      </dgm:t>
    </dgm:pt>
    <dgm:pt modelId="{C978E740-EFD7-4E11-AB18-24D413327634}" type="sibTrans" cxnId="{E12A59CC-F318-429F-80EF-D841CD2F61EB}">
      <dgm:prSet/>
      <dgm:spPr/>
      <dgm:t>
        <a:bodyPr/>
        <a:lstStyle/>
        <a:p>
          <a:endParaRPr lang="en-US"/>
        </a:p>
      </dgm:t>
    </dgm:pt>
    <dgm:pt modelId="{B9B8A2FE-165B-46D3-8FF3-C059EDC18E89}">
      <dgm:prSet phldrT="[Text]" custT="1"/>
      <dgm:spPr/>
      <dgm:t>
        <a:bodyPr/>
        <a:lstStyle/>
        <a:p>
          <a:pPr>
            <a:buClr>
              <a:schemeClr val="dk1"/>
            </a:buClr>
            <a:buSzPts val="1100"/>
          </a:pPr>
          <a:r>
            <a:rPr lang="cs-CZ" sz="2800" dirty="0">
              <a:latin typeface="Calibri" panose="020F0502020204030204" pitchFamily="34" charset="0"/>
              <a:cs typeface="Calibri" panose="020F0502020204030204" pitchFamily="34" charset="0"/>
            </a:rPr>
            <a:t>validace</a:t>
          </a:r>
          <a:endParaRPr lang="en-US" sz="2800" dirty="0"/>
        </a:p>
      </dgm:t>
    </dgm:pt>
    <dgm:pt modelId="{A05D80E4-BBC6-4AAC-93CF-E3C6F3FB786B}" type="parTrans" cxnId="{7F908B2A-C142-4468-9EB7-A5D991560CD5}">
      <dgm:prSet/>
      <dgm:spPr/>
      <dgm:t>
        <a:bodyPr/>
        <a:lstStyle/>
        <a:p>
          <a:endParaRPr lang="en-US"/>
        </a:p>
      </dgm:t>
    </dgm:pt>
    <dgm:pt modelId="{14276FBC-4D38-4C41-A2E4-2226F6C839DA}" type="sibTrans" cxnId="{7F908B2A-C142-4468-9EB7-A5D991560CD5}">
      <dgm:prSet/>
      <dgm:spPr/>
      <dgm:t>
        <a:bodyPr/>
        <a:lstStyle/>
        <a:p>
          <a:endParaRPr lang="en-US"/>
        </a:p>
      </dgm:t>
    </dgm:pt>
    <dgm:pt modelId="{80959AF1-6AA0-4E6D-8E28-BD12EE4F4472}">
      <dgm:prSet phldrT="[Text]" custT="1"/>
      <dgm:spPr/>
      <dgm:t>
        <a:bodyPr/>
        <a:lstStyle/>
        <a:p>
          <a:pPr>
            <a:buClr>
              <a:schemeClr val="dk1"/>
            </a:buClr>
            <a:buSzPts val="1100"/>
          </a:pPr>
          <a:r>
            <a:rPr lang="cs-CZ" sz="2800" dirty="0">
              <a:latin typeface="Calibri" panose="020F0502020204030204" pitchFamily="34" charset="0"/>
              <a:cs typeface="Calibri" panose="020F0502020204030204" pitchFamily="34" charset="0"/>
            </a:rPr>
            <a:t>návrat k hodnotám</a:t>
          </a:r>
          <a:endParaRPr lang="en-US" sz="2800" dirty="0"/>
        </a:p>
      </dgm:t>
    </dgm:pt>
    <dgm:pt modelId="{FF03880F-8920-4B09-89CB-24E738FEC6F9}" type="parTrans" cxnId="{6B080114-12FC-4F92-B74F-1F6E9ECF966E}">
      <dgm:prSet/>
      <dgm:spPr/>
      <dgm:t>
        <a:bodyPr/>
        <a:lstStyle/>
        <a:p>
          <a:endParaRPr lang="en-US"/>
        </a:p>
      </dgm:t>
    </dgm:pt>
    <dgm:pt modelId="{3E06988B-ABFF-414F-AE29-3EE6C5627F4F}" type="sibTrans" cxnId="{6B080114-12FC-4F92-B74F-1F6E9ECF966E}">
      <dgm:prSet/>
      <dgm:spPr/>
      <dgm:t>
        <a:bodyPr/>
        <a:lstStyle/>
        <a:p>
          <a:endParaRPr lang="en-US"/>
        </a:p>
      </dgm:t>
    </dgm:pt>
    <dgm:pt modelId="{482E5993-AFD4-4F7A-B85F-CB8FD73EAEF6}">
      <dgm:prSet phldrT="[Text]" custT="1"/>
      <dgm:spPr/>
      <dgm:t>
        <a:bodyPr/>
        <a:lstStyle/>
        <a:p>
          <a:pPr>
            <a:buClr>
              <a:schemeClr val="dk1"/>
            </a:buClr>
            <a:buSzPts val="1100"/>
          </a:pPr>
          <a:r>
            <a:rPr lang="cs-CZ" sz="2800" dirty="0">
              <a:latin typeface="Calibri" panose="020F0502020204030204" pitchFamily="34" charset="0"/>
              <a:cs typeface="Calibri" panose="020F0502020204030204" pitchFamily="34" charset="0"/>
            </a:rPr>
            <a:t>datově podložená argumentace</a:t>
          </a:r>
          <a:endParaRPr lang="en-US" sz="2800" dirty="0"/>
        </a:p>
      </dgm:t>
    </dgm:pt>
    <dgm:pt modelId="{BE9F0B83-A069-4E1E-9A3F-AB369D6F6AAE}" type="parTrans" cxnId="{2E6163BF-8F94-4AA4-AA3D-EC86753567BE}">
      <dgm:prSet/>
      <dgm:spPr/>
      <dgm:t>
        <a:bodyPr/>
        <a:lstStyle/>
        <a:p>
          <a:endParaRPr lang="en-US"/>
        </a:p>
      </dgm:t>
    </dgm:pt>
    <dgm:pt modelId="{8209A32C-A52B-4D0A-903D-11668AFD58CE}" type="sibTrans" cxnId="{2E6163BF-8F94-4AA4-AA3D-EC86753567BE}">
      <dgm:prSet/>
      <dgm:spPr/>
      <dgm:t>
        <a:bodyPr/>
        <a:lstStyle/>
        <a:p>
          <a:endParaRPr lang="en-US"/>
        </a:p>
      </dgm:t>
    </dgm:pt>
    <dgm:pt modelId="{935C61A4-9A4D-44E7-9898-77BF25BDE2EF}" type="pres">
      <dgm:prSet presAssocID="{D0062A3E-B170-4720-9177-6B6942AB166A}" presName="compositeShape" presStyleCnt="0">
        <dgm:presLayoutVars>
          <dgm:chMax val="7"/>
          <dgm:dir/>
          <dgm:resizeHandles val="exact"/>
        </dgm:presLayoutVars>
      </dgm:prSet>
      <dgm:spPr/>
    </dgm:pt>
    <dgm:pt modelId="{BE97BBE0-485E-49A7-A6A2-5F0C6FD7E1CC}" type="pres">
      <dgm:prSet presAssocID="{D0062A3E-B170-4720-9177-6B6942AB166A}" presName="wedge1" presStyleLbl="node1" presStyleIdx="0" presStyleCnt="4" custScaleX="149221" custScaleY="92495" custLinFactNeighborX="1464" custLinFactNeighborY="6217"/>
      <dgm:spPr/>
    </dgm:pt>
    <dgm:pt modelId="{BD6B9979-75F0-4F49-A231-3F2816D689C8}" type="pres">
      <dgm:prSet presAssocID="{D0062A3E-B170-4720-9177-6B6942AB166A}" presName="wedge1Tx" presStyleLbl="node1" presStyleIdx="0" presStyleCnt="4">
        <dgm:presLayoutVars>
          <dgm:chMax val="0"/>
          <dgm:chPref val="0"/>
          <dgm:bulletEnabled val="1"/>
        </dgm:presLayoutVars>
      </dgm:prSet>
      <dgm:spPr/>
    </dgm:pt>
    <dgm:pt modelId="{EA5CBBC8-FC93-454C-9414-DAFF95058AFA}" type="pres">
      <dgm:prSet presAssocID="{D0062A3E-B170-4720-9177-6B6942AB166A}" presName="wedge2" presStyleLbl="node1" presStyleIdx="1" presStyleCnt="4" custScaleX="149221" custScaleY="92495" custLinFactNeighborX="2107" custLinFactNeighborY="5144"/>
      <dgm:spPr/>
    </dgm:pt>
    <dgm:pt modelId="{E3B4B696-86CD-4807-B1E2-F7FB4AEE139B}" type="pres">
      <dgm:prSet presAssocID="{D0062A3E-B170-4720-9177-6B6942AB166A}" presName="wedge2Tx" presStyleLbl="node1" presStyleIdx="1" presStyleCnt="4">
        <dgm:presLayoutVars>
          <dgm:chMax val="0"/>
          <dgm:chPref val="0"/>
          <dgm:bulletEnabled val="1"/>
        </dgm:presLayoutVars>
      </dgm:prSet>
      <dgm:spPr/>
    </dgm:pt>
    <dgm:pt modelId="{0F1028CC-B583-432A-936C-F30226A228E7}" type="pres">
      <dgm:prSet presAssocID="{D0062A3E-B170-4720-9177-6B6942AB166A}" presName="wedge3" presStyleLbl="node1" presStyleIdx="2" presStyleCnt="4" custScaleX="149221" custScaleY="92495" custLinFactNeighborX="2107" custLinFactNeighborY="5144"/>
      <dgm:spPr/>
    </dgm:pt>
    <dgm:pt modelId="{605544BA-4227-4B09-9E90-2E179A991C9A}" type="pres">
      <dgm:prSet presAssocID="{D0062A3E-B170-4720-9177-6B6942AB166A}" presName="wedge3Tx" presStyleLbl="node1" presStyleIdx="2" presStyleCnt="4">
        <dgm:presLayoutVars>
          <dgm:chMax val="0"/>
          <dgm:chPref val="0"/>
          <dgm:bulletEnabled val="1"/>
        </dgm:presLayoutVars>
      </dgm:prSet>
      <dgm:spPr/>
    </dgm:pt>
    <dgm:pt modelId="{F5288F9B-1EB5-47B4-B727-A8F8D5BC3E74}" type="pres">
      <dgm:prSet presAssocID="{D0062A3E-B170-4720-9177-6B6942AB166A}" presName="wedge4" presStyleLbl="node1" presStyleIdx="3" presStyleCnt="4" custScaleX="149221" custScaleY="92495" custLinFactNeighborX="2107" custLinFactNeighborY="5144"/>
      <dgm:spPr/>
    </dgm:pt>
    <dgm:pt modelId="{B4C60AE6-BF49-466D-B311-1CE92089C5EE}" type="pres">
      <dgm:prSet presAssocID="{D0062A3E-B170-4720-9177-6B6942AB166A}" presName="wedge4Tx" presStyleLbl="node1" presStyleIdx="3" presStyleCnt="4">
        <dgm:presLayoutVars>
          <dgm:chMax val="0"/>
          <dgm:chPref val="0"/>
          <dgm:bulletEnabled val="1"/>
        </dgm:presLayoutVars>
      </dgm:prSet>
      <dgm:spPr/>
    </dgm:pt>
  </dgm:ptLst>
  <dgm:cxnLst>
    <dgm:cxn modelId="{6B080114-12FC-4F92-B74F-1F6E9ECF966E}" srcId="{D0062A3E-B170-4720-9177-6B6942AB166A}" destId="{80959AF1-6AA0-4E6D-8E28-BD12EE4F4472}" srcOrd="2" destOrd="0" parTransId="{FF03880F-8920-4B09-89CB-24E738FEC6F9}" sibTransId="{3E06988B-ABFF-414F-AE29-3EE6C5627F4F}"/>
    <dgm:cxn modelId="{F0386229-04B5-4E23-B0A6-455C1341A531}" type="presOf" srcId="{80959AF1-6AA0-4E6D-8E28-BD12EE4F4472}" destId="{0F1028CC-B583-432A-936C-F30226A228E7}" srcOrd="0" destOrd="0" presId="urn:microsoft.com/office/officeart/2005/8/layout/chart3"/>
    <dgm:cxn modelId="{7F908B2A-C142-4468-9EB7-A5D991560CD5}" srcId="{D0062A3E-B170-4720-9177-6B6942AB166A}" destId="{B9B8A2FE-165B-46D3-8FF3-C059EDC18E89}" srcOrd="1" destOrd="0" parTransId="{A05D80E4-BBC6-4AAC-93CF-E3C6F3FB786B}" sibTransId="{14276FBC-4D38-4C41-A2E4-2226F6C839DA}"/>
    <dgm:cxn modelId="{E05DA82F-12D0-4C05-9A57-A69CAE8DBB0F}" type="presOf" srcId="{80959AF1-6AA0-4E6D-8E28-BD12EE4F4472}" destId="{605544BA-4227-4B09-9E90-2E179A991C9A}" srcOrd="1" destOrd="0" presId="urn:microsoft.com/office/officeart/2005/8/layout/chart3"/>
    <dgm:cxn modelId="{4E16F338-4E68-436E-8155-D45314D6B907}" type="presOf" srcId="{B9B8A2FE-165B-46D3-8FF3-C059EDC18E89}" destId="{EA5CBBC8-FC93-454C-9414-DAFF95058AFA}" srcOrd="0" destOrd="0" presId="urn:microsoft.com/office/officeart/2005/8/layout/chart3"/>
    <dgm:cxn modelId="{15903477-25A9-4F47-BEE4-8E6E6B44F836}" type="presOf" srcId="{E9847259-B803-4E23-ADC7-39126C506F2D}" destId="{BE97BBE0-485E-49A7-A6A2-5F0C6FD7E1CC}" srcOrd="0" destOrd="0" presId="urn:microsoft.com/office/officeart/2005/8/layout/chart3"/>
    <dgm:cxn modelId="{EF7D447E-AD88-48C5-8AD5-58A2DF537B33}" type="presOf" srcId="{B9B8A2FE-165B-46D3-8FF3-C059EDC18E89}" destId="{E3B4B696-86CD-4807-B1E2-F7FB4AEE139B}" srcOrd="1" destOrd="0" presId="urn:microsoft.com/office/officeart/2005/8/layout/chart3"/>
    <dgm:cxn modelId="{2E6163BF-8F94-4AA4-AA3D-EC86753567BE}" srcId="{D0062A3E-B170-4720-9177-6B6942AB166A}" destId="{482E5993-AFD4-4F7A-B85F-CB8FD73EAEF6}" srcOrd="3" destOrd="0" parTransId="{BE9F0B83-A069-4E1E-9A3F-AB369D6F6AAE}" sibTransId="{8209A32C-A52B-4D0A-903D-11668AFD58CE}"/>
    <dgm:cxn modelId="{C7FC08C6-4AFD-4F5E-801F-3E8215900CA3}" type="presOf" srcId="{D0062A3E-B170-4720-9177-6B6942AB166A}" destId="{935C61A4-9A4D-44E7-9898-77BF25BDE2EF}" srcOrd="0" destOrd="0" presId="urn:microsoft.com/office/officeart/2005/8/layout/chart3"/>
    <dgm:cxn modelId="{6DD0E0C9-4083-445C-A654-12276F5892F9}" type="presOf" srcId="{482E5993-AFD4-4F7A-B85F-CB8FD73EAEF6}" destId="{F5288F9B-1EB5-47B4-B727-A8F8D5BC3E74}" srcOrd="0" destOrd="0" presId="urn:microsoft.com/office/officeart/2005/8/layout/chart3"/>
    <dgm:cxn modelId="{E12A59CC-F318-429F-80EF-D841CD2F61EB}" srcId="{D0062A3E-B170-4720-9177-6B6942AB166A}" destId="{E9847259-B803-4E23-ADC7-39126C506F2D}" srcOrd="0" destOrd="0" parTransId="{D133F816-8FAF-4906-A415-86D6E364A8FF}" sibTransId="{C978E740-EFD7-4E11-AB18-24D413327634}"/>
    <dgm:cxn modelId="{178D53E7-31C1-4EE5-9F81-82FE3B001E6F}" type="presOf" srcId="{E9847259-B803-4E23-ADC7-39126C506F2D}" destId="{BD6B9979-75F0-4F49-A231-3F2816D689C8}" srcOrd="1" destOrd="0" presId="urn:microsoft.com/office/officeart/2005/8/layout/chart3"/>
    <dgm:cxn modelId="{BBB0F0F6-9EDD-46F7-93FC-88C1F32724C2}" type="presOf" srcId="{482E5993-AFD4-4F7A-B85F-CB8FD73EAEF6}" destId="{B4C60AE6-BF49-466D-B311-1CE92089C5EE}" srcOrd="1" destOrd="0" presId="urn:microsoft.com/office/officeart/2005/8/layout/chart3"/>
    <dgm:cxn modelId="{0333490F-FD8B-4B52-86D5-0F9C312F72BB}" type="presParOf" srcId="{935C61A4-9A4D-44E7-9898-77BF25BDE2EF}" destId="{BE97BBE0-485E-49A7-A6A2-5F0C6FD7E1CC}" srcOrd="0" destOrd="0" presId="urn:microsoft.com/office/officeart/2005/8/layout/chart3"/>
    <dgm:cxn modelId="{6E4D54E6-A386-4CBB-AD1A-1ED7199A2487}" type="presParOf" srcId="{935C61A4-9A4D-44E7-9898-77BF25BDE2EF}" destId="{BD6B9979-75F0-4F49-A231-3F2816D689C8}" srcOrd="1" destOrd="0" presId="urn:microsoft.com/office/officeart/2005/8/layout/chart3"/>
    <dgm:cxn modelId="{FF9AB6BD-64C1-4FE1-946D-469221B70DF7}" type="presParOf" srcId="{935C61A4-9A4D-44E7-9898-77BF25BDE2EF}" destId="{EA5CBBC8-FC93-454C-9414-DAFF95058AFA}" srcOrd="2" destOrd="0" presId="urn:microsoft.com/office/officeart/2005/8/layout/chart3"/>
    <dgm:cxn modelId="{1C74FC86-A46D-442E-AF8B-87DFD8DBAE1E}" type="presParOf" srcId="{935C61A4-9A4D-44E7-9898-77BF25BDE2EF}" destId="{E3B4B696-86CD-4807-B1E2-F7FB4AEE139B}" srcOrd="3" destOrd="0" presId="urn:microsoft.com/office/officeart/2005/8/layout/chart3"/>
    <dgm:cxn modelId="{5863DA00-7B8A-4D31-933A-A6213068C58D}" type="presParOf" srcId="{935C61A4-9A4D-44E7-9898-77BF25BDE2EF}" destId="{0F1028CC-B583-432A-936C-F30226A228E7}" srcOrd="4" destOrd="0" presId="urn:microsoft.com/office/officeart/2005/8/layout/chart3"/>
    <dgm:cxn modelId="{CD5C0F4C-E994-4043-85BF-09B2C369F66C}" type="presParOf" srcId="{935C61A4-9A4D-44E7-9898-77BF25BDE2EF}" destId="{605544BA-4227-4B09-9E90-2E179A991C9A}" srcOrd="5" destOrd="0" presId="urn:microsoft.com/office/officeart/2005/8/layout/chart3"/>
    <dgm:cxn modelId="{E72E564B-A0E0-4994-848F-C5584B1A9436}" type="presParOf" srcId="{935C61A4-9A4D-44E7-9898-77BF25BDE2EF}" destId="{F5288F9B-1EB5-47B4-B727-A8F8D5BC3E74}" srcOrd="6" destOrd="0" presId="urn:microsoft.com/office/officeart/2005/8/layout/chart3"/>
    <dgm:cxn modelId="{41E4BCA3-0FB9-4B8F-93C6-BDB9009DD19E}" type="presParOf" srcId="{935C61A4-9A4D-44E7-9898-77BF25BDE2EF}" destId="{B4C60AE6-BF49-466D-B311-1CE92089C5EE}"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7BBE0-485E-49A7-A6A2-5F0C6FD7E1CC}">
      <dsp:nvSpPr>
        <dsp:cNvPr id="0" name=""/>
        <dsp:cNvSpPr/>
      </dsp:nvSpPr>
      <dsp:spPr>
        <a:xfrm>
          <a:off x="-431599" y="1477491"/>
          <a:ext cx="5592767" cy="3466690"/>
        </a:xfrm>
        <a:prstGeom prst="pie">
          <a:avLst>
            <a:gd name="adj1" fmla="val 162000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Clr>
              <a:schemeClr val="dk1"/>
            </a:buClr>
            <a:buSzPts val="1100"/>
            <a:buNone/>
          </a:pPr>
          <a:r>
            <a:rPr lang="cs-CZ" sz="2800" kern="1200" dirty="0">
              <a:latin typeface="Calibri" panose="020F0502020204030204" pitchFamily="34" charset="0"/>
              <a:cs typeface="Calibri" panose="020F0502020204030204" pitchFamily="34" charset="0"/>
            </a:rPr>
            <a:t>zpomalení</a:t>
          </a:r>
          <a:endParaRPr lang="en-US" sz="2800" kern="1200" dirty="0"/>
        </a:p>
      </dsp:txBody>
      <dsp:txXfrm>
        <a:off x="2428700" y="2118829"/>
        <a:ext cx="2063997" cy="1031753"/>
      </dsp:txXfrm>
    </dsp:sp>
    <dsp:sp modelId="{EA5CBBC8-FC93-454C-9414-DAFF95058AFA}">
      <dsp:nvSpPr>
        <dsp:cNvPr id="0" name=""/>
        <dsp:cNvSpPr/>
      </dsp:nvSpPr>
      <dsp:spPr>
        <a:xfrm>
          <a:off x="-565450" y="1595226"/>
          <a:ext cx="5592767" cy="3466690"/>
        </a:xfrm>
        <a:prstGeom prst="pie">
          <a:avLst>
            <a:gd name="adj1" fmla="val 0"/>
            <a:gd name="adj2" fmla="val 5400000"/>
          </a:avLst>
        </a:prstGeom>
        <a:solidFill>
          <a:schemeClr val="accent2">
            <a:hueOff val="-485121"/>
            <a:satOff val="-27976"/>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Clr>
              <a:schemeClr val="dk1"/>
            </a:buClr>
            <a:buSzPts val="1100"/>
            <a:buNone/>
          </a:pPr>
          <a:r>
            <a:rPr lang="cs-CZ" sz="2800" kern="1200" dirty="0">
              <a:latin typeface="Calibri" panose="020F0502020204030204" pitchFamily="34" charset="0"/>
              <a:cs typeface="Calibri" panose="020F0502020204030204" pitchFamily="34" charset="0"/>
            </a:rPr>
            <a:t>validace</a:t>
          </a:r>
          <a:endParaRPr lang="en-US" sz="2800" kern="1200" dirty="0"/>
        </a:p>
      </dsp:txBody>
      <dsp:txXfrm>
        <a:off x="2330803" y="3390476"/>
        <a:ext cx="2063997" cy="1031753"/>
      </dsp:txXfrm>
    </dsp:sp>
    <dsp:sp modelId="{0F1028CC-B583-432A-936C-F30226A228E7}">
      <dsp:nvSpPr>
        <dsp:cNvPr id="0" name=""/>
        <dsp:cNvSpPr/>
      </dsp:nvSpPr>
      <dsp:spPr>
        <a:xfrm>
          <a:off x="-565450" y="1595226"/>
          <a:ext cx="5592767" cy="3466690"/>
        </a:xfrm>
        <a:prstGeom prst="pie">
          <a:avLst>
            <a:gd name="adj1" fmla="val 5400000"/>
            <a:gd name="adj2" fmla="val 10800000"/>
          </a:avLst>
        </a:prstGeom>
        <a:solidFill>
          <a:schemeClr val="accent2">
            <a:hueOff val="-970242"/>
            <a:satOff val="-55952"/>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Clr>
              <a:schemeClr val="dk1"/>
            </a:buClr>
            <a:buSzPts val="1100"/>
            <a:buNone/>
          </a:pPr>
          <a:r>
            <a:rPr lang="cs-CZ" sz="2800" kern="1200" dirty="0">
              <a:latin typeface="Calibri" panose="020F0502020204030204" pitchFamily="34" charset="0"/>
              <a:cs typeface="Calibri" panose="020F0502020204030204" pitchFamily="34" charset="0"/>
            </a:rPr>
            <a:t>návrat k hodnotám</a:t>
          </a:r>
          <a:endParaRPr lang="en-US" sz="2800" kern="1200" dirty="0"/>
        </a:p>
      </dsp:txBody>
      <dsp:txXfrm>
        <a:off x="67064" y="3390476"/>
        <a:ext cx="2063997" cy="1031753"/>
      </dsp:txXfrm>
    </dsp:sp>
    <dsp:sp modelId="{F5288F9B-1EB5-47B4-B727-A8F8D5BC3E74}">
      <dsp:nvSpPr>
        <dsp:cNvPr id="0" name=""/>
        <dsp:cNvSpPr/>
      </dsp:nvSpPr>
      <dsp:spPr>
        <a:xfrm>
          <a:off x="-565450" y="1595226"/>
          <a:ext cx="5592767" cy="3466690"/>
        </a:xfrm>
        <a:prstGeom prst="pie">
          <a:avLst>
            <a:gd name="adj1" fmla="val 10800000"/>
            <a:gd name="adj2" fmla="val 16200000"/>
          </a:avLst>
        </a:prstGeom>
        <a:solidFill>
          <a:schemeClr val="accent2">
            <a:hueOff val="-1455363"/>
            <a:satOff val="-83928"/>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Clr>
              <a:schemeClr val="dk1"/>
            </a:buClr>
            <a:buSzPts val="1100"/>
            <a:buNone/>
          </a:pPr>
          <a:r>
            <a:rPr lang="cs-CZ" sz="2800" kern="1200" dirty="0">
              <a:latin typeface="Calibri" panose="020F0502020204030204" pitchFamily="34" charset="0"/>
              <a:cs typeface="Calibri" panose="020F0502020204030204" pitchFamily="34" charset="0"/>
            </a:rPr>
            <a:t>datově podložená argumentace</a:t>
          </a:r>
          <a:endParaRPr lang="en-US" sz="2800" kern="1200" dirty="0"/>
        </a:p>
      </dsp:txBody>
      <dsp:txXfrm>
        <a:off x="67064" y="2234913"/>
        <a:ext cx="2063997" cy="1031753"/>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cs-C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youtube.com/watch?v=3N6ZTF0BXFI"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cs-CZ"/>
              <a:t>potřebujeme CZ link</a:t>
            </a:r>
            <a:endParaRPr/>
          </a:p>
        </p:txBody>
      </p:sp>
      <p:sp>
        <p:nvSpPr>
          <p:cNvPr id="401" name="Google Shape;40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5" name="Google Shape;41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2" name="Google Shape;42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0" name="Google Shape;38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60732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1100"/>
              <a:buNone/>
            </a:pPr>
            <a:r>
              <a:rPr lang="cs-CZ" sz="1100" b="1">
                <a:latin typeface="Arial"/>
                <a:ea typeface="Arial"/>
                <a:cs typeface="Arial"/>
                <a:sym typeface="Arial"/>
              </a:rPr>
              <a:t>MDT v duševním zdraví</a:t>
            </a:r>
            <a:r>
              <a:rPr lang="cs-CZ" sz="1100">
                <a:latin typeface="Arial"/>
                <a:ea typeface="Arial"/>
                <a:cs typeface="Arial"/>
                <a:sym typeface="Arial"/>
              </a:rPr>
              <a:t> – proč mezioborovost; přínosy pro klienta.</a:t>
            </a:r>
            <a:endParaRPr sz="1100">
              <a:latin typeface="Arial"/>
              <a:ea typeface="Arial"/>
              <a:cs typeface="Arial"/>
              <a:sym typeface="Arial"/>
            </a:endParaRPr>
          </a:p>
          <a:p>
            <a:pPr marL="0" lvl="0" indent="0" algn="l" rtl="0">
              <a:lnSpc>
                <a:spcPct val="115000"/>
              </a:lnSpc>
              <a:spcBef>
                <a:spcPts val="1200"/>
              </a:spcBef>
              <a:spcAft>
                <a:spcPts val="1200"/>
              </a:spcAft>
              <a:buSzPts val="1100"/>
              <a:buNone/>
            </a:pPr>
            <a:r>
              <a:rPr lang="cs-CZ" sz="1100">
                <a:latin typeface="Arial"/>
                <a:ea typeface="Arial"/>
                <a:cs typeface="Arial"/>
                <a:sym typeface="Arial"/>
              </a:rPr>
              <a:t>Integrovaný model péče</a:t>
            </a:r>
            <a:endParaRPr sz="1100">
              <a:latin typeface="Arial"/>
              <a:ea typeface="Arial"/>
              <a:cs typeface="Arial"/>
              <a:sym typeface="Arial"/>
            </a:endParaRPr>
          </a:p>
        </p:txBody>
      </p:sp>
      <p:sp>
        <p:nvSpPr>
          <p:cNvPr id="464" name="Google Shape;46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9" name="Google Shape;46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cs-CZ"/>
              <a:t>Individuální práce</a:t>
            </a:r>
            <a:endParaRPr/>
          </a:p>
        </p:txBody>
      </p:sp>
      <p:sp>
        <p:nvSpPr>
          <p:cNvPr id="574" name="Google Shape;574;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s-CZ"/>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3" name="Google Shape;60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3" name="Google Shape;62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38198571cce_1_2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cs-CZ" sz="1100">
                <a:latin typeface="Arial"/>
                <a:ea typeface="Arial"/>
                <a:cs typeface="Arial"/>
                <a:sym typeface="Arial"/>
              </a:rPr>
              <a:t>ucelený přehled klíčových </a:t>
            </a:r>
            <a:r>
              <a:rPr lang="cs-CZ" sz="1100" b="1">
                <a:latin typeface="Arial"/>
                <a:ea typeface="Arial"/>
                <a:cs typeface="Arial"/>
                <a:sym typeface="Arial"/>
              </a:rPr>
              <a:t>evropských a globálních zdrojů</a:t>
            </a:r>
            <a:r>
              <a:rPr lang="cs-CZ" sz="1100">
                <a:latin typeface="Arial"/>
                <a:ea typeface="Arial"/>
                <a:cs typeface="Arial"/>
                <a:sym typeface="Arial"/>
              </a:rPr>
              <a:t> k duševnímu zdraví, které se hodí pro orientaci v politice, strategiích, výzkumu i praxi.</a:t>
            </a:r>
            <a:endParaRPr/>
          </a:p>
        </p:txBody>
      </p:sp>
      <p:sp>
        <p:nvSpPr>
          <p:cNvPr id="527" name="Google Shape;527;g38198571cce_1_2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cs-CZ" sz="1000">
                <a:solidFill>
                  <a:srgbClr val="1D1916"/>
                </a:solidFill>
                <a:highlight>
                  <a:srgbClr val="FAFAFA"/>
                </a:highlight>
                <a:latin typeface="Arial"/>
                <a:ea typeface="Arial"/>
                <a:cs typeface="Arial"/>
                <a:sym typeface="Arial"/>
              </a:rPr>
              <a:t>Kde berou inspiraci pro rozvoj svých služeb?</a:t>
            </a:r>
            <a:endParaRPr sz="1000">
              <a:solidFill>
                <a:srgbClr val="1D1916"/>
              </a:solidFill>
              <a:highlight>
                <a:srgbClr val="FAFAFA"/>
              </a:highlight>
              <a:latin typeface="Arial"/>
              <a:ea typeface="Arial"/>
              <a:cs typeface="Arial"/>
              <a:sym typeface="Arial"/>
            </a:endParaRPr>
          </a:p>
          <a:p>
            <a:pPr marL="0" lvl="0" indent="0" algn="l" rtl="0">
              <a:lnSpc>
                <a:spcPct val="100000"/>
              </a:lnSpc>
              <a:spcBef>
                <a:spcPts val="0"/>
              </a:spcBef>
              <a:spcAft>
                <a:spcPts val="0"/>
              </a:spcAft>
              <a:buSzPts val="1400"/>
              <a:buNone/>
            </a:pPr>
            <a:endParaRPr sz="1000"/>
          </a:p>
        </p:txBody>
      </p:sp>
      <p:sp>
        <p:nvSpPr>
          <p:cNvPr id="533" name="Google Shape;53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cs-CZ"/>
              <a:t>Monika</a:t>
            </a:r>
            <a:endParaRPr/>
          </a:p>
        </p:txBody>
      </p:sp>
      <p:sp>
        <p:nvSpPr>
          <p:cNvPr id="539" name="Google Shape;53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38198571cce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5" name="Google Shape;545;g38198571cce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38466d4a1cf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38466d4a1cf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8" name="Google Shape;568;g38466d4a1cf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cs-CZ"/>
              <a:t>24</a:t>
            </a:fld>
            <a:endParaRPr/>
          </a:p>
        </p:txBody>
      </p:sp>
    </p:spTree>
    <p:extLst>
      <p:ext uri="{BB962C8B-B14F-4D97-AF65-F5344CB8AC3E}">
        <p14:creationId xmlns:p14="http://schemas.microsoft.com/office/powerpoint/2010/main" val="5026765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38198571cce_1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cs-CZ"/>
              <a:t>není to moc basic?</a:t>
            </a:r>
            <a:endParaRPr/>
          </a:p>
        </p:txBody>
      </p:sp>
      <p:sp>
        <p:nvSpPr>
          <p:cNvPr id="574" name="Google Shape;574;g38198571cce_1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38466d4a1cf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38466d4a1cf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2" name="Google Shape;582;g38466d4a1cf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cs-CZ"/>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38447a4d823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cs-CZ"/>
              <a:t>upravit</a:t>
            </a:r>
            <a:endParaRPr/>
          </a:p>
        </p:txBody>
      </p:sp>
      <p:sp>
        <p:nvSpPr>
          <p:cNvPr id="589" name="Google Shape;589;g38447a4d823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38198571cce_1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5" name="Google Shape;595;g38198571cce_1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38466d4a1cf_0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1400"/>
              <a:buNone/>
            </a:pPr>
            <a:endParaRPr dirty="0"/>
          </a:p>
        </p:txBody>
      </p:sp>
      <p:sp>
        <p:nvSpPr>
          <p:cNvPr id="608" name="Google Shape;608;g38466d4a1cf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38198571cce_1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5" name="Google Shape;595;g38198571cce_1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23236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38466d4a1cf_0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1400"/>
              <a:buNone/>
            </a:pPr>
            <a:endParaRPr dirty="0"/>
          </a:p>
        </p:txBody>
      </p:sp>
      <p:sp>
        <p:nvSpPr>
          <p:cNvPr id="608" name="Google Shape;608;g38466d4a1cf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267879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2" name="Google Shape;42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30516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38466d4a1cf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cs-CZ"/>
              <a:t>zvolit jinou vizualizaci</a:t>
            </a:r>
            <a:endParaRPr/>
          </a:p>
        </p:txBody>
      </p:sp>
      <p:sp>
        <p:nvSpPr>
          <p:cNvPr id="624" name="Google Shape;624;g38466d4a1cf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38466d4a1cf_2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endParaRPr lang="en-US" dirty="0"/>
          </a:p>
        </p:txBody>
      </p:sp>
      <p:sp>
        <p:nvSpPr>
          <p:cNvPr id="644" name="Google Shape;644;g38466d4a1cf_2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38466d4a1cf_2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endParaRPr lang="en-US" dirty="0"/>
          </a:p>
        </p:txBody>
      </p:sp>
      <p:sp>
        <p:nvSpPr>
          <p:cNvPr id="644" name="Google Shape;644;g38466d4a1cf_2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36513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38466d4a1cf_2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0" name="Google Shape;650;g38466d4a1cf_2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38466d4a1cf_2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800"/>
              </a:spcBef>
              <a:spcAft>
                <a:spcPts val="0"/>
              </a:spcAft>
              <a:buSzPts val="1100"/>
              <a:buNone/>
            </a:pPr>
            <a:r>
              <a:rPr lang="cs-CZ" sz="1700" b="1" dirty="0">
                <a:latin typeface="Arial"/>
                <a:ea typeface="Arial"/>
                <a:cs typeface="Arial"/>
                <a:sym typeface="Arial"/>
              </a:rPr>
              <a:t>video: </a:t>
            </a:r>
            <a:r>
              <a:rPr lang="cs-CZ" sz="1700" b="1" u="sng" dirty="0">
                <a:solidFill>
                  <a:schemeClr val="hlink"/>
                </a:solidFill>
                <a:latin typeface="Arial"/>
                <a:ea typeface="Arial"/>
                <a:cs typeface="Arial"/>
                <a:sym typeface="Arial"/>
                <a:hlinkClick r:id="rId3"/>
              </a:rPr>
              <a:t>https://www.youtube.com/watch?v=3N6ZTF0BXFI</a:t>
            </a:r>
            <a:r>
              <a:rPr lang="cs-CZ" sz="1700" b="1" dirty="0">
                <a:latin typeface="Arial"/>
                <a:ea typeface="Arial"/>
                <a:cs typeface="Arial"/>
                <a:sym typeface="Arial"/>
              </a:rPr>
              <a:t> </a:t>
            </a:r>
            <a:endParaRPr sz="1700" b="1" dirty="0">
              <a:latin typeface="Arial"/>
              <a:ea typeface="Arial"/>
              <a:cs typeface="Arial"/>
              <a:sym typeface="Arial"/>
            </a:endParaRPr>
          </a:p>
          <a:p>
            <a:pPr marL="0" lvl="0" indent="0" algn="l" rtl="0">
              <a:lnSpc>
                <a:spcPct val="115000"/>
              </a:lnSpc>
              <a:spcBef>
                <a:spcPts val="1800"/>
              </a:spcBef>
              <a:spcAft>
                <a:spcPts val="0"/>
              </a:spcAft>
              <a:buSzPts val="1100"/>
              <a:buNone/>
            </a:pPr>
            <a:r>
              <a:rPr lang="cs-CZ" sz="1700" b="1" dirty="0">
                <a:latin typeface="Arial"/>
                <a:ea typeface="Arial"/>
                <a:cs typeface="Arial"/>
                <a:sym typeface="Arial"/>
              </a:rPr>
              <a:t>Thomas-</a:t>
            </a:r>
            <a:r>
              <a:rPr lang="cs-CZ" sz="1700" b="1" dirty="0" err="1">
                <a:latin typeface="Arial"/>
                <a:ea typeface="Arial"/>
                <a:cs typeface="Arial"/>
                <a:sym typeface="Arial"/>
              </a:rPr>
              <a:t>Kilmannův</a:t>
            </a:r>
            <a:r>
              <a:rPr lang="cs-CZ" sz="1700" b="1" dirty="0">
                <a:latin typeface="Arial"/>
                <a:ea typeface="Arial"/>
                <a:cs typeface="Arial"/>
                <a:sym typeface="Arial"/>
              </a:rPr>
              <a:t> model řešení konfliktů (Thomas-</a:t>
            </a:r>
            <a:r>
              <a:rPr lang="cs-CZ" sz="1700" b="1" dirty="0" err="1">
                <a:latin typeface="Arial"/>
                <a:ea typeface="Arial"/>
                <a:cs typeface="Arial"/>
                <a:sym typeface="Arial"/>
              </a:rPr>
              <a:t>Kilmann</a:t>
            </a:r>
            <a:r>
              <a:rPr lang="cs-CZ" sz="1700" b="1" dirty="0">
                <a:latin typeface="Arial"/>
                <a:ea typeface="Arial"/>
                <a:cs typeface="Arial"/>
                <a:sym typeface="Arial"/>
              </a:rPr>
              <a:t> </a:t>
            </a:r>
            <a:r>
              <a:rPr lang="cs-CZ" sz="1700" b="1" dirty="0" err="1">
                <a:latin typeface="Arial"/>
                <a:ea typeface="Arial"/>
                <a:cs typeface="Arial"/>
                <a:sym typeface="Arial"/>
              </a:rPr>
              <a:t>Conflict</a:t>
            </a:r>
            <a:r>
              <a:rPr lang="cs-CZ" sz="1700" b="1" dirty="0">
                <a:latin typeface="Arial"/>
                <a:ea typeface="Arial"/>
                <a:cs typeface="Arial"/>
                <a:sym typeface="Arial"/>
              </a:rPr>
              <a:t> Mode Instrument – TKI)</a:t>
            </a:r>
            <a:endParaRPr sz="1700" b="1" dirty="0">
              <a:latin typeface="Arial"/>
              <a:ea typeface="Arial"/>
              <a:cs typeface="Arial"/>
              <a:sym typeface="Arial"/>
            </a:endParaRPr>
          </a:p>
          <a:p>
            <a:pPr marL="0" lvl="0" indent="0" algn="l" rtl="0">
              <a:lnSpc>
                <a:spcPct val="115000"/>
              </a:lnSpc>
              <a:spcBef>
                <a:spcPts val="1200"/>
              </a:spcBef>
              <a:spcAft>
                <a:spcPts val="0"/>
              </a:spcAft>
              <a:buSzPts val="1100"/>
              <a:buNone/>
            </a:pPr>
            <a:r>
              <a:rPr lang="cs-CZ" sz="1100" dirty="0">
                <a:latin typeface="Arial"/>
                <a:ea typeface="Arial"/>
                <a:cs typeface="Arial"/>
                <a:sym typeface="Arial"/>
              </a:rPr>
              <a:t>Je to </a:t>
            </a:r>
            <a:r>
              <a:rPr lang="cs-CZ" sz="1100" b="1" dirty="0">
                <a:latin typeface="Arial"/>
                <a:ea typeface="Arial"/>
                <a:cs typeface="Arial"/>
                <a:sym typeface="Arial"/>
              </a:rPr>
              <a:t>nástroj pro porozumění stylům, jak lidé řeší konflikty</a:t>
            </a:r>
            <a:r>
              <a:rPr lang="cs-CZ" sz="1100" dirty="0">
                <a:latin typeface="Arial"/>
                <a:ea typeface="Arial"/>
                <a:cs typeface="Arial"/>
                <a:sym typeface="Arial"/>
              </a:rPr>
              <a:t>. </a:t>
            </a:r>
          </a:p>
          <a:p>
            <a:pPr marL="0" lvl="0" indent="0" algn="l" rtl="0">
              <a:lnSpc>
                <a:spcPct val="115000"/>
              </a:lnSpc>
              <a:spcBef>
                <a:spcPts val="1200"/>
              </a:spcBef>
              <a:spcAft>
                <a:spcPts val="0"/>
              </a:spcAft>
              <a:buSzPts val="1100"/>
              <a:buNone/>
            </a:pPr>
            <a:r>
              <a:rPr lang="cs-CZ" sz="1100" dirty="0">
                <a:latin typeface="Arial"/>
                <a:ea typeface="Arial"/>
                <a:cs typeface="Arial"/>
                <a:sym typeface="Arial"/>
              </a:rPr>
              <a:t>Pracuje se dvěma osami:</a:t>
            </a:r>
            <a:endParaRPr sz="1100"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cs-CZ" sz="1100" b="1" dirty="0">
                <a:latin typeface="Arial"/>
                <a:ea typeface="Arial"/>
                <a:cs typeface="Arial"/>
                <a:sym typeface="Arial"/>
              </a:rPr>
              <a:t>důraz na vlastní potřeby (asertivita)</a:t>
            </a:r>
            <a:endParaRPr sz="1100" b="1"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cs-CZ" sz="1100" b="1" dirty="0">
                <a:latin typeface="Arial"/>
                <a:ea typeface="Arial"/>
                <a:cs typeface="Arial"/>
                <a:sym typeface="Arial"/>
              </a:rPr>
              <a:t>důraz na potřeby druhých (kooperace)</a:t>
            </a:r>
            <a:br>
              <a:rPr lang="cs-CZ" sz="1100" dirty="0">
                <a:latin typeface="Arial"/>
                <a:ea typeface="Arial"/>
                <a:cs typeface="Arial"/>
                <a:sym typeface="Arial"/>
              </a:rPr>
            </a:br>
            <a:endParaRPr sz="1100" dirty="0">
              <a:latin typeface="Arial"/>
              <a:ea typeface="Arial"/>
              <a:cs typeface="Arial"/>
              <a:sym typeface="Arial"/>
            </a:endParaRPr>
          </a:p>
        </p:txBody>
      </p:sp>
      <p:sp>
        <p:nvSpPr>
          <p:cNvPr id="684" name="Google Shape;684;g38466d4a1cf_2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38466d4a1cf_2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endParaRPr lang="en-US" dirty="0"/>
          </a:p>
        </p:txBody>
      </p:sp>
      <p:sp>
        <p:nvSpPr>
          <p:cNvPr id="644" name="Google Shape;644;g38466d4a1cf_2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56664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38466d4a1cf_2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9" name="Google Shape;659;g38466d4a1cf_2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38466d4a1cf_2_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9" name="Google Shape;699;g38466d4a1cf_2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2" name="Google Shape;752;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38466d4a1cf_2_1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lnSpc>
                <a:spcPct val="115000"/>
              </a:lnSpc>
              <a:spcBef>
                <a:spcPts val="1200"/>
              </a:spcBef>
              <a:spcAft>
                <a:spcPts val="0"/>
              </a:spcAft>
              <a:buClr>
                <a:schemeClr val="dk1"/>
              </a:buClr>
              <a:buSzPts val="1100"/>
              <a:buChar char="●"/>
            </a:pPr>
            <a:r>
              <a:rPr lang="cs-CZ" sz="1100" dirty="0">
                <a:latin typeface="Arial"/>
                <a:ea typeface="Arial"/>
                <a:cs typeface="Arial"/>
                <a:sym typeface="Arial"/>
              </a:rPr>
              <a:t>I dobře sehraný multidisciplinární tým může selhat, pokud nemá nastavené jasné </a:t>
            </a:r>
            <a:r>
              <a:rPr lang="cs-CZ" sz="1100" b="1" dirty="0">
                <a:latin typeface="Arial"/>
                <a:ea typeface="Arial"/>
                <a:cs typeface="Arial"/>
                <a:sym typeface="Arial"/>
              </a:rPr>
              <a:t>komunikační kanály a zvyklosti</a:t>
            </a:r>
            <a:r>
              <a:rPr lang="cs-CZ" sz="1100" dirty="0">
                <a:latin typeface="Arial"/>
                <a:ea typeface="Arial"/>
                <a:cs typeface="Arial"/>
                <a:sym typeface="Arial"/>
              </a:rPr>
              <a:t>.</a:t>
            </a:r>
          </a:p>
          <a:p>
            <a:pPr marL="457200" lvl="0" indent="-298450" algn="l" rtl="0">
              <a:lnSpc>
                <a:spcPct val="115000"/>
              </a:lnSpc>
              <a:spcBef>
                <a:spcPts val="0"/>
              </a:spcBef>
              <a:spcAft>
                <a:spcPts val="0"/>
              </a:spcAft>
              <a:buClr>
                <a:schemeClr val="dk1"/>
              </a:buClr>
              <a:buSzPts val="1100"/>
              <a:buChar char="●"/>
            </a:pPr>
            <a:r>
              <a:rPr lang="cs-CZ" sz="1100" dirty="0">
                <a:latin typeface="Arial"/>
                <a:ea typeface="Arial"/>
                <a:cs typeface="Arial"/>
                <a:sym typeface="Arial"/>
              </a:rPr>
              <a:t>Komunikační bariéry často nejsou o „neochotě spolupracovat“, ale o </a:t>
            </a:r>
            <a:r>
              <a:rPr lang="cs-CZ" sz="1100" b="1" dirty="0">
                <a:latin typeface="Arial"/>
                <a:ea typeface="Arial"/>
                <a:cs typeface="Arial"/>
                <a:sym typeface="Arial"/>
              </a:rPr>
              <a:t>systémových faktorech</a:t>
            </a:r>
            <a:r>
              <a:rPr lang="cs-CZ" sz="1100" dirty="0">
                <a:latin typeface="Arial"/>
                <a:ea typeface="Arial"/>
                <a:cs typeface="Arial"/>
                <a:sym typeface="Arial"/>
              </a:rPr>
              <a:t>: čas, hierarchie, aj.</a:t>
            </a:r>
          </a:p>
          <a:p>
            <a:pPr marL="457200" lvl="0" indent="-298450" algn="l" rtl="0">
              <a:lnSpc>
                <a:spcPct val="115000"/>
              </a:lnSpc>
              <a:spcBef>
                <a:spcPts val="0"/>
              </a:spcBef>
              <a:spcAft>
                <a:spcPts val="0"/>
              </a:spcAft>
              <a:buClr>
                <a:schemeClr val="dk1"/>
              </a:buClr>
              <a:buSzPts val="1100"/>
              <a:buChar char="●"/>
            </a:pPr>
            <a:r>
              <a:rPr lang="cs-CZ" sz="1100" dirty="0">
                <a:latin typeface="Arial"/>
                <a:ea typeface="Arial"/>
                <a:cs typeface="Arial"/>
                <a:sym typeface="Arial"/>
              </a:rPr>
              <a:t>Následkem jsou </a:t>
            </a:r>
            <a:r>
              <a:rPr lang="cs-CZ" sz="1100" b="1" dirty="0">
                <a:latin typeface="Arial"/>
                <a:ea typeface="Arial"/>
                <a:cs typeface="Arial"/>
                <a:sym typeface="Arial"/>
              </a:rPr>
              <a:t>nedorozumění, duplicity, přehlédnutí rizik</a:t>
            </a:r>
            <a:r>
              <a:rPr lang="cs-CZ" sz="1100" dirty="0">
                <a:latin typeface="Arial"/>
                <a:ea typeface="Arial"/>
                <a:cs typeface="Arial"/>
                <a:sym typeface="Arial"/>
              </a:rPr>
              <a:t> – což může mít přímý dopad na bezpečí pacienta.</a:t>
            </a:r>
            <a:br>
              <a:rPr lang="cs-CZ" sz="1100" dirty="0">
                <a:latin typeface="Arial"/>
                <a:ea typeface="Arial"/>
                <a:cs typeface="Arial"/>
                <a:sym typeface="Arial"/>
              </a:rPr>
            </a:br>
            <a:endParaRPr lang="cs-CZ" sz="1100" dirty="0">
              <a:latin typeface="Arial"/>
              <a:ea typeface="Arial"/>
              <a:cs typeface="Arial"/>
              <a:sym typeface="Arial"/>
            </a:endParaRPr>
          </a:p>
          <a:p>
            <a:pPr marL="158750" lvl="0" indent="0" algn="l" rtl="0">
              <a:lnSpc>
                <a:spcPct val="115000"/>
              </a:lnSpc>
              <a:spcBef>
                <a:spcPts val="1200"/>
              </a:spcBef>
              <a:spcAft>
                <a:spcPts val="0"/>
              </a:spcAft>
              <a:buClr>
                <a:schemeClr val="dk1"/>
              </a:buClr>
              <a:buSzPts val="1100"/>
              <a:buNone/>
            </a:pPr>
            <a:br>
              <a:rPr lang="cs-CZ" sz="1100" dirty="0">
                <a:latin typeface="Arial"/>
                <a:ea typeface="Arial"/>
                <a:cs typeface="Arial"/>
                <a:sym typeface="Arial"/>
              </a:rPr>
            </a:br>
            <a:endParaRPr sz="1100" dirty="0">
              <a:latin typeface="Arial"/>
              <a:ea typeface="Arial"/>
              <a:cs typeface="Arial"/>
              <a:sym typeface="Arial"/>
            </a:endParaRPr>
          </a:p>
          <a:p>
            <a:pPr marL="0" lvl="0" indent="0" algn="l" rtl="0">
              <a:lnSpc>
                <a:spcPct val="100000"/>
              </a:lnSpc>
              <a:spcBef>
                <a:spcPts val="1200"/>
              </a:spcBef>
              <a:spcAft>
                <a:spcPts val="0"/>
              </a:spcAft>
              <a:buSzPts val="1400"/>
              <a:buNone/>
            </a:pPr>
            <a:endParaRPr sz="1100" dirty="0">
              <a:latin typeface="Arial"/>
              <a:ea typeface="Arial"/>
              <a:cs typeface="Arial"/>
              <a:sym typeface="Arial"/>
            </a:endParaRPr>
          </a:p>
        </p:txBody>
      </p:sp>
      <p:sp>
        <p:nvSpPr>
          <p:cNvPr id="792" name="Google Shape;792;g38466d4a1cf_2_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38466d4a1cf_2_1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58750" lvl="0" indent="0" algn="l" rtl="0">
              <a:lnSpc>
                <a:spcPct val="115000"/>
              </a:lnSpc>
              <a:spcBef>
                <a:spcPts val="1200"/>
              </a:spcBef>
              <a:spcAft>
                <a:spcPts val="0"/>
              </a:spcAft>
              <a:buClr>
                <a:schemeClr val="dk1"/>
              </a:buClr>
              <a:buSzPts val="1100"/>
              <a:buNone/>
            </a:pPr>
            <a:br>
              <a:rPr lang="cs-CZ" sz="1100" dirty="0">
                <a:latin typeface="Arial"/>
                <a:ea typeface="Arial"/>
                <a:cs typeface="Arial"/>
                <a:sym typeface="Arial"/>
              </a:rPr>
            </a:br>
            <a:endParaRPr sz="1100" dirty="0">
              <a:latin typeface="Arial"/>
              <a:ea typeface="Arial"/>
              <a:cs typeface="Arial"/>
              <a:sym typeface="Arial"/>
            </a:endParaRPr>
          </a:p>
          <a:p>
            <a:pPr marL="0" lvl="0" indent="0" algn="l" rtl="0">
              <a:lnSpc>
                <a:spcPct val="100000"/>
              </a:lnSpc>
              <a:spcBef>
                <a:spcPts val="1200"/>
              </a:spcBef>
              <a:spcAft>
                <a:spcPts val="0"/>
              </a:spcAft>
              <a:buSzPts val="1400"/>
              <a:buNone/>
            </a:pPr>
            <a:endParaRPr sz="1100" dirty="0">
              <a:latin typeface="Arial"/>
              <a:ea typeface="Arial"/>
              <a:cs typeface="Arial"/>
              <a:sym typeface="Arial"/>
            </a:endParaRPr>
          </a:p>
        </p:txBody>
      </p:sp>
      <p:sp>
        <p:nvSpPr>
          <p:cNvPr id="792" name="Google Shape;792;g38466d4a1cf_2_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935307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38466d4a1cf_2_1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1400"/>
              <a:buNone/>
            </a:pPr>
            <a:endParaRPr sz="1100" dirty="0">
              <a:latin typeface="Arial"/>
              <a:ea typeface="Arial"/>
              <a:cs typeface="Arial"/>
              <a:sym typeface="Arial"/>
            </a:endParaRPr>
          </a:p>
        </p:txBody>
      </p:sp>
      <p:sp>
        <p:nvSpPr>
          <p:cNvPr id="774" name="Google Shape;774;g38466d4a1cf_2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38466d4a1cf_2_1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1400"/>
              <a:buNone/>
            </a:pPr>
            <a:endParaRPr sz="1100" dirty="0">
              <a:latin typeface="Arial"/>
              <a:ea typeface="Arial"/>
              <a:cs typeface="Arial"/>
              <a:sym typeface="Arial"/>
            </a:endParaRPr>
          </a:p>
        </p:txBody>
      </p:sp>
      <p:sp>
        <p:nvSpPr>
          <p:cNvPr id="780" name="Google Shape;780;g38466d4a1cf_2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38466d4a1cf_2_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1400"/>
              <a:buNone/>
            </a:pPr>
            <a:endParaRPr sz="1100" dirty="0">
              <a:latin typeface="Arial"/>
              <a:ea typeface="Arial"/>
              <a:cs typeface="Arial"/>
              <a:sym typeface="Arial"/>
            </a:endParaRPr>
          </a:p>
        </p:txBody>
      </p:sp>
      <p:sp>
        <p:nvSpPr>
          <p:cNvPr id="786" name="Google Shape;786;g38466d4a1cf_2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38447a4d823_0_2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cs-CZ"/>
              <a:t>Monika</a:t>
            </a:r>
            <a:endParaRPr/>
          </a:p>
        </p:txBody>
      </p:sp>
      <p:sp>
        <p:nvSpPr>
          <p:cNvPr id="834" name="Google Shape;834;g38447a4d823_0_2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38447a4d823_0_2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1" name="Google Shape;841;g38447a4d823_0_2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38466d4a1cf_2_1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1400"/>
              <a:buNone/>
            </a:pPr>
            <a:endParaRPr dirty="0"/>
          </a:p>
        </p:txBody>
      </p:sp>
      <p:sp>
        <p:nvSpPr>
          <p:cNvPr id="810" name="Google Shape;810;g38466d4a1cf_2_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9" name="Google Shape;33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38466d4a1cf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38466d4a1cf_0_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2" name="Google Shape;822;g38466d4a1cf_0_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cs-CZ"/>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38198571cce_1_2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1" name="Google Shape;951;g38198571cce_1_2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393924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5" name="Google Shape;1025;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91478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38447a4d823_0_3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9" name="Google Shape;849;g38447a4d823_0_3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5" name="Google Shape;85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38447a4d823_0_1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1" name="Google Shape;861;g38447a4d823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g381be8ff5ea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0" name="Google Shape;870;g381be8ff5ea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381b82e1a6e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cs-CZ" sz="1800" dirty="0">
                <a:solidFill>
                  <a:srgbClr val="2B2C2D"/>
                </a:solidFill>
              </a:rPr>
              <a:t>Praktický průvodce péčí o sebe sama pro odborníky poskytující pomoc (Julie </a:t>
            </a:r>
            <a:r>
              <a:rPr lang="cs-CZ" sz="1800" dirty="0" err="1">
                <a:solidFill>
                  <a:srgbClr val="2B2C2D"/>
                </a:solidFill>
              </a:rPr>
              <a:t>Radlauer-Doerfler</a:t>
            </a:r>
            <a:r>
              <a:rPr lang="cs-CZ" sz="1800" dirty="0">
                <a:solidFill>
                  <a:srgbClr val="2B2C2D"/>
                </a:solidFill>
              </a:rPr>
              <a:t>, L.M.H.C. a John E. </a:t>
            </a:r>
            <a:r>
              <a:rPr lang="cs-CZ" sz="1800" dirty="0" err="1">
                <a:solidFill>
                  <a:srgbClr val="2B2C2D"/>
                </a:solidFill>
              </a:rPr>
              <a:t>VanDenBerg</a:t>
            </a:r>
            <a:r>
              <a:rPr lang="cs-CZ" sz="1800" dirty="0">
                <a:solidFill>
                  <a:srgbClr val="2B2C2D"/>
                </a:solidFill>
              </a:rPr>
              <a:t>, Ph.D.)</a:t>
            </a:r>
            <a:endParaRPr dirty="0"/>
          </a:p>
        </p:txBody>
      </p:sp>
      <p:sp>
        <p:nvSpPr>
          <p:cNvPr id="876" name="Google Shape;876;g381b82e1a6e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g381b82e1a6e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cs-CZ" sz="1600">
                <a:solidFill>
                  <a:srgbClr val="2B2C2D"/>
                </a:solidFill>
              </a:rPr>
              <a:t>Praktický průvodce péčí o sebe sama pro odborníky poskytující pomoc, který sestavili Julie Radlauer-Doerfler, L.M.H.C. a John E. VanDenBerg, Ph.D.</a:t>
            </a:r>
            <a:endParaRPr/>
          </a:p>
        </p:txBody>
      </p:sp>
      <p:sp>
        <p:nvSpPr>
          <p:cNvPr id="882" name="Google Shape;882;g381b82e1a6e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38198571cce_1_1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8" name="Google Shape;888;g38198571cce_1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g381c73d6a0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8" name="Google Shape;898;g381c73d6a0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g38466d4a1c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5" name="Google Shape;905;g38466d4a1c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38466d4a1cf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38466d4a1cf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3" name="Google Shape;913;g38466d4a1cf_0_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cs-CZ"/>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38466d4a1cf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38466d4a1cf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3" name="Google Shape;913;g38466d4a1cf_0_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cs-CZ"/>
              <a:t>63</a:t>
            </a:fld>
            <a:endParaRPr/>
          </a:p>
        </p:txBody>
      </p:sp>
    </p:spTree>
    <p:extLst>
      <p:ext uri="{BB962C8B-B14F-4D97-AF65-F5344CB8AC3E}">
        <p14:creationId xmlns:p14="http://schemas.microsoft.com/office/powerpoint/2010/main" val="324081524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38198571cce_1_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1" name="Google Shape;921;g38198571cce_1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381b82e1a6e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3" name="Google Shape;933;g381b82e1a6e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38198571cce_1_2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1" name="Google Shape;951;g38198571cce_1_2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38198571cce_1_2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1" name="Google Shape;951;g38198571cce_1_2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22705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5" name="Google Shape;1025;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38447a4d823_0_3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9" name="Google Shape;849;g38447a4d823_0_3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02839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cs-CZ"/>
              <a:t>pryč</a:t>
            </a:r>
            <a:endParaRPr/>
          </a:p>
        </p:txBody>
      </p:sp>
      <p:sp>
        <p:nvSpPr>
          <p:cNvPr id="368" name="Google Shape;36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8" name="Google Shape;1038;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5" name="Google Shape;1045;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8" name="Google Shape;1058;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1" name="Google Shape;1071;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g381be8ff5ea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4" name="Google Shape;1084;g381be8ff5ea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Google Shape;1092;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3" name="Google Shape;1093;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9" name="Google Shape;38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5" name="Google Shape;39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0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0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0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0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0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Google Shape;81;p1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3" name="Google Shape;83;p1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4" name="Google Shape;84;p1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7"/>
        <p:cNvGrpSpPr/>
        <p:nvPr/>
      </p:nvGrpSpPr>
      <p:grpSpPr>
        <a:xfrm>
          <a:off x="0" y="0"/>
          <a:ext cx="0" cy="0"/>
          <a:chOff x="0" y="0"/>
          <a:chExt cx="0" cy="0"/>
        </a:xfrm>
      </p:grpSpPr>
      <p:sp>
        <p:nvSpPr>
          <p:cNvPr id="88" name="Google Shape;88;p1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22"/>
          <p:cNvSpPr>
            <a:spLocks noGrp="1"/>
          </p:cNvSpPr>
          <p:nvPr>
            <p:ph type="pic" idx="2"/>
          </p:nvPr>
        </p:nvSpPr>
        <p:spPr>
          <a:xfrm>
            <a:off x="5183188" y="987425"/>
            <a:ext cx="6172200" cy="4873625"/>
          </a:xfrm>
          <a:prstGeom prst="rect">
            <a:avLst/>
          </a:prstGeom>
          <a:noFill/>
          <a:ln>
            <a:noFill/>
          </a:ln>
        </p:spPr>
      </p:sp>
      <p:sp>
        <p:nvSpPr>
          <p:cNvPr id="90" name="Google Shape;90;p1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1" name="Google Shape;91;p1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4"/>
        <p:cNvGrpSpPr/>
        <p:nvPr/>
      </p:nvGrpSpPr>
      <p:grpSpPr>
        <a:xfrm>
          <a:off x="0" y="0"/>
          <a:ext cx="0" cy="0"/>
          <a:chOff x="0" y="0"/>
          <a:chExt cx="0" cy="0"/>
        </a:xfrm>
      </p:grpSpPr>
      <p:sp>
        <p:nvSpPr>
          <p:cNvPr id="95" name="Google Shape;95;p1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1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0"/>
        <p:cNvGrpSpPr/>
        <p:nvPr/>
      </p:nvGrpSpPr>
      <p:grpSpPr>
        <a:xfrm>
          <a:off x="0" y="0"/>
          <a:ext cx="0" cy="0"/>
          <a:chOff x="0" y="0"/>
          <a:chExt cx="0" cy="0"/>
        </a:xfrm>
      </p:grpSpPr>
      <p:sp>
        <p:nvSpPr>
          <p:cNvPr id="101" name="Google Shape;101;p1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1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7_Titel und Inhalt">
  <p:cSld name="7_Titel und Inhalt 2">
    <p:bg>
      <p:bgPr>
        <a:solidFill>
          <a:srgbClr val="DBDBDB"/>
        </a:solidFill>
        <a:effectLst/>
      </p:bgPr>
    </p:bg>
    <p:spTree>
      <p:nvGrpSpPr>
        <p:cNvPr id="1" name="Shape 106"/>
        <p:cNvGrpSpPr/>
        <p:nvPr/>
      </p:nvGrpSpPr>
      <p:grpSpPr>
        <a:xfrm>
          <a:off x="0" y="0"/>
          <a:ext cx="0" cy="0"/>
          <a:chOff x="0" y="0"/>
          <a:chExt cx="0" cy="0"/>
        </a:xfrm>
      </p:grpSpPr>
      <p:sp>
        <p:nvSpPr>
          <p:cNvPr id="107" name="Google Shape;107;p105"/>
          <p:cNvSpPr txBox="1">
            <a:spLocks noGrp="1"/>
          </p:cNvSpPr>
          <p:nvPr>
            <p:ph type="ctrTitle"/>
          </p:nvPr>
        </p:nvSpPr>
        <p:spPr>
          <a:xfrm>
            <a:off x="2943770" y="2791006"/>
            <a:ext cx="8510744" cy="1030689"/>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2F5496"/>
              </a:buClr>
              <a:buSzPts val="8000"/>
              <a:buFont typeface="Calibri"/>
              <a:buNone/>
              <a:defRPr sz="8000" b="0">
                <a:solidFill>
                  <a:srgbClr val="2F549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05"/>
          <p:cNvSpPr txBox="1">
            <a:spLocks noGrp="1"/>
          </p:cNvSpPr>
          <p:nvPr>
            <p:ph type="subTitle" idx="1"/>
          </p:nvPr>
        </p:nvSpPr>
        <p:spPr>
          <a:xfrm>
            <a:off x="2943770" y="4200198"/>
            <a:ext cx="7691406" cy="569906"/>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rgbClr val="2F5496"/>
              </a:buClr>
              <a:buSzPts val="2200"/>
              <a:buNone/>
              <a:defRPr sz="2200" b="0" i="0">
                <a:solidFill>
                  <a:srgbClr val="2F5496"/>
                </a:solidFill>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cxnSp>
        <p:nvCxnSpPr>
          <p:cNvPr id="109" name="Google Shape;109;p105"/>
          <p:cNvCxnSpPr/>
          <p:nvPr/>
        </p:nvCxnSpPr>
        <p:spPr>
          <a:xfrm>
            <a:off x="0" y="3406349"/>
            <a:ext cx="2589575" cy="0"/>
          </a:xfrm>
          <a:prstGeom prst="straightConnector1">
            <a:avLst/>
          </a:prstGeom>
          <a:noFill/>
          <a:ln w="22225" cap="flat" cmpd="sng">
            <a:solidFill>
              <a:srgbClr val="2F5496"/>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pos="184">
          <p15:clr>
            <a:srgbClr val="A4A3A4"/>
          </p15:clr>
        </p15:guide>
        <p15:guide id="2" orient="horz" pos="204">
          <p15:clr>
            <a:srgbClr val="A4A3A4"/>
          </p15:clr>
        </p15:guide>
        <p15:guide id="3" pos="6551">
          <p15:clr>
            <a:srgbClr val="A4A3A4"/>
          </p15:clr>
        </p15:guide>
        <p15:guide id="4" orient="horz" pos="4481">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ly logo_sx">
  <p:cSld name="Only logo_sx">
    <p:spTree>
      <p:nvGrpSpPr>
        <p:cNvPr id="1" name="Shape 110"/>
        <p:cNvGrpSpPr/>
        <p:nvPr/>
      </p:nvGrpSpPr>
      <p:grpSpPr>
        <a:xfrm>
          <a:off x="0" y="0"/>
          <a:ext cx="0" cy="0"/>
          <a:chOff x="0" y="0"/>
          <a:chExt cx="0" cy="0"/>
        </a:xfrm>
      </p:grpSpPr>
      <p:sp>
        <p:nvSpPr>
          <p:cNvPr id="111" name="Google Shape;111;p125"/>
          <p:cNvSpPr txBox="1">
            <a:spLocks noGrp="1"/>
          </p:cNvSpPr>
          <p:nvPr>
            <p:ph type="title"/>
          </p:nvPr>
        </p:nvSpPr>
        <p:spPr>
          <a:xfrm>
            <a:off x="587200" y="384810"/>
            <a:ext cx="9302854" cy="955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pic>
        <p:nvPicPr>
          <p:cNvPr id="115" name="Google Shape;115;p125"/>
          <p:cNvPicPr preferRelativeResize="0"/>
          <p:nvPr/>
        </p:nvPicPr>
        <p:blipFill rotWithShape="1">
          <a:blip r:embed="rId2">
            <a:alphaModFix/>
          </a:blip>
          <a:srcRect b="37003"/>
          <a:stretch/>
        </p:blipFill>
        <p:spPr>
          <a:xfrm>
            <a:off x="0" y="6196264"/>
            <a:ext cx="12192000" cy="661736"/>
          </a:xfrm>
          <a:prstGeom prst="rect">
            <a:avLst/>
          </a:prstGeom>
          <a:noFill/>
          <a:ln>
            <a:noFill/>
          </a:ln>
        </p:spPr>
      </p:pic>
      <p:pic>
        <p:nvPicPr>
          <p:cNvPr id="116" name="Google Shape;116;p125"/>
          <p:cNvPicPr preferRelativeResize="0"/>
          <p:nvPr/>
        </p:nvPicPr>
        <p:blipFill rotWithShape="1">
          <a:blip r:embed="rId3">
            <a:alphaModFix/>
          </a:blip>
          <a:srcRect/>
          <a:stretch/>
        </p:blipFill>
        <p:spPr>
          <a:xfrm>
            <a:off x="10592788" y="365126"/>
            <a:ext cx="1170653" cy="880626"/>
          </a:xfrm>
          <a:prstGeom prst="rect">
            <a:avLst/>
          </a:prstGeom>
          <a:noFill/>
          <a:ln>
            <a:noFill/>
          </a:ln>
        </p:spPr>
      </p:pic>
      <p:sp>
        <p:nvSpPr>
          <p:cNvPr id="117" name="Google Shape;117;p125"/>
          <p:cNvSpPr txBox="1">
            <a:spLocks noGrp="1"/>
          </p:cNvSpPr>
          <p:nvPr>
            <p:ph type="body" idx="1"/>
          </p:nvPr>
        </p:nvSpPr>
        <p:spPr>
          <a:xfrm>
            <a:off x="587200" y="2042160"/>
            <a:ext cx="10766600" cy="35203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18"/>
        <p:cNvGrpSpPr/>
        <p:nvPr/>
      </p:nvGrpSpPr>
      <p:grpSpPr>
        <a:xfrm>
          <a:off x="0" y="0"/>
          <a:ext cx="0" cy="0"/>
          <a:chOff x="0" y="0"/>
          <a:chExt cx="0" cy="0"/>
        </a:xfrm>
      </p:grpSpPr>
      <p:sp>
        <p:nvSpPr>
          <p:cNvPr id="119" name="Google Shape;119;p126"/>
          <p:cNvSpPr txBox="1">
            <a:spLocks noGrp="1"/>
          </p:cNvSpPr>
          <p:nvPr>
            <p:ph type="title"/>
          </p:nvPr>
        </p:nvSpPr>
        <p:spPr>
          <a:xfrm>
            <a:off x="587200" y="384810"/>
            <a:ext cx="9302854" cy="955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1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pic>
        <p:nvPicPr>
          <p:cNvPr id="123" name="Google Shape;123;p126"/>
          <p:cNvPicPr preferRelativeResize="0"/>
          <p:nvPr/>
        </p:nvPicPr>
        <p:blipFill rotWithShape="1">
          <a:blip r:embed="rId2">
            <a:alphaModFix/>
          </a:blip>
          <a:srcRect b="37003"/>
          <a:stretch/>
        </p:blipFill>
        <p:spPr>
          <a:xfrm>
            <a:off x="0" y="6196264"/>
            <a:ext cx="12192000" cy="661736"/>
          </a:xfrm>
          <a:prstGeom prst="rect">
            <a:avLst/>
          </a:prstGeom>
          <a:noFill/>
          <a:ln>
            <a:noFill/>
          </a:ln>
        </p:spPr>
      </p:pic>
      <p:pic>
        <p:nvPicPr>
          <p:cNvPr id="124" name="Google Shape;124;p126"/>
          <p:cNvPicPr preferRelativeResize="0"/>
          <p:nvPr/>
        </p:nvPicPr>
        <p:blipFill rotWithShape="1">
          <a:blip r:embed="rId3">
            <a:alphaModFix/>
          </a:blip>
          <a:srcRect/>
          <a:stretch/>
        </p:blipFill>
        <p:spPr>
          <a:xfrm>
            <a:off x="10592788" y="365126"/>
            <a:ext cx="1170653" cy="880626"/>
          </a:xfrm>
          <a:prstGeom prst="rect">
            <a:avLst/>
          </a:prstGeom>
          <a:noFill/>
          <a:ln>
            <a:noFill/>
          </a:ln>
        </p:spPr>
      </p:pic>
      <p:sp>
        <p:nvSpPr>
          <p:cNvPr id="125" name="Google Shape;125;p126"/>
          <p:cNvSpPr txBox="1">
            <a:spLocks noGrp="1"/>
          </p:cNvSpPr>
          <p:nvPr>
            <p:ph type="body" idx="1"/>
          </p:nvPr>
        </p:nvSpPr>
        <p:spPr>
          <a:xfrm>
            <a:off x="587200" y="2042160"/>
            <a:ext cx="10766600" cy="35203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26" name="Google Shape;126;p126"/>
          <p:cNvCxnSpPr/>
          <p:nvPr/>
        </p:nvCxnSpPr>
        <p:spPr>
          <a:xfrm>
            <a:off x="336199" y="1466813"/>
            <a:ext cx="11519602" cy="0"/>
          </a:xfrm>
          <a:prstGeom prst="straightConnector1">
            <a:avLst/>
          </a:prstGeom>
          <a:noFill/>
          <a:ln w="9525" cap="flat" cmpd="sng">
            <a:solidFill>
              <a:schemeClr val="dk2"/>
            </a:solidFill>
            <a:prstDash val="solid"/>
            <a:miter lim="800000"/>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7_Titel und Inhalt">
  <p:cSld name="7_Titel und Inhalt">
    <p:bg>
      <p:bgPr>
        <a:solidFill>
          <a:srgbClr val="DBDBDB"/>
        </a:solidFill>
        <a:effectLst/>
      </p:bgPr>
    </p:bg>
    <p:spTree>
      <p:nvGrpSpPr>
        <p:cNvPr id="1" name="Shape 133"/>
        <p:cNvGrpSpPr/>
        <p:nvPr/>
      </p:nvGrpSpPr>
      <p:grpSpPr>
        <a:xfrm>
          <a:off x="0" y="0"/>
          <a:ext cx="0" cy="0"/>
          <a:chOff x="0" y="0"/>
          <a:chExt cx="0" cy="0"/>
        </a:xfrm>
      </p:grpSpPr>
      <p:sp>
        <p:nvSpPr>
          <p:cNvPr id="134" name="Google Shape;134;p106"/>
          <p:cNvSpPr txBox="1">
            <a:spLocks noGrp="1"/>
          </p:cNvSpPr>
          <p:nvPr>
            <p:ph type="ctrTitle"/>
          </p:nvPr>
        </p:nvSpPr>
        <p:spPr>
          <a:xfrm>
            <a:off x="2943770" y="2791006"/>
            <a:ext cx="8510744" cy="1030689"/>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2F5496"/>
              </a:buClr>
              <a:buSzPts val="8000"/>
              <a:buFont typeface="Calibri"/>
              <a:buNone/>
              <a:defRPr sz="8000" b="0">
                <a:solidFill>
                  <a:srgbClr val="2F549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106"/>
          <p:cNvSpPr txBox="1">
            <a:spLocks noGrp="1"/>
          </p:cNvSpPr>
          <p:nvPr>
            <p:ph type="subTitle" idx="1"/>
          </p:nvPr>
        </p:nvSpPr>
        <p:spPr>
          <a:xfrm>
            <a:off x="2943770" y="4200198"/>
            <a:ext cx="7691406" cy="569906"/>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rgbClr val="2F5496"/>
              </a:buClr>
              <a:buSzPts val="2200"/>
              <a:buNone/>
              <a:defRPr sz="2200" b="0" i="0">
                <a:solidFill>
                  <a:srgbClr val="2F5496"/>
                </a:solidFill>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cxnSp>
        <p:nvCxnSpPr>
          <p:cNvPr id="136" name="Google Shape;136;p106"/>
          <p:cNvCxnSpPr/>
          <p:nvPr/>
        </p:nvCxnSpPr>
        <p:spPr>
          <a:xfrm>
            <a:off x="0" y="3406349"/>
            <a:ext cx="2589575" cy="0"/>
          </a:xfrm>
          <a:prstGeom prst="straightConnector1">
            <a:avLst/>
          </a:prstGeom>
          <a:noFill/>
          <a:ln w="22225" cap="flat" cmpd="sng">
            <a:solidFill>
              <a:srgbClr val="2F5496"/>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pos="184">
          <p15:clr>
            <a:srgbClr val="A4A3A4"/>
          </p15:clr>
        </p15:guide>
        <p15:guide id="2" orient="horz" pos="204">
          <p15:clr>
            <a:srgbClr val="A4A3A4"/>
          </p15:clr>
        </p15:guide>
        <p15:guide id="3" pos="6551">
          <p15:clr>
            <a:srgbClr val="A4A3A4"/>
          </p15:clr>
        </p15:guide>
        <p15:guide id="4" orient="horz" pos="4481">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7_Titel und Inhalt">
  <p:cSld name="7_Titel und Inhalt">
    <p:bg>
      <p:bgPr>
        <a:solidFill>
          <a:srgbClr val="F6F4D5"/>
        </a:solidFill>
        <a:effectLst/>
      </p:bgPr>
    </p:bg>
    <p:spTree>
      <p:nvGrpSpPr>
        <p:cNvPr id="1" name="Shape 143"/>
        <p:cNvGrpSpPr/>
        <p:nvPr/>
      </p:nvGrpSpPr>
      <p:grpSpPr>
        <a:xfrm>
          <a:off x="0" y="0"/>
          <a:ext cx="0" cy="0"/>
          <a:chOff x="0" y="0"/>
          <a:chExt cx="0" cy="0"/>
        </a:xfrm>
      </p:grpSpPr>
      <p:sp>
        <p:nvSpPr>
          <p:cNvPr id="144" name="Google Shape;144;p115"/>
          <p:cNvSpPr txBox="1">
            <a:spLocks noGrp="1"/>
          </p:cNvSpPr>
          <p:nvPr>
            <p:ph type="ctrTitle"/>
          </p:nvPr>
        </p:nvSpPr>
        <p:spPr>
          <a:xfrm>
            <a:off x="2943770" y="2791006"/>
            <a:ext cx="8510744" cy="1030689"/>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56475"/>
              </a:buClr>
              <a:buSzPts val="8000"/>
              <a:buFont typeface="Calibri"/>
              <a:buNone/>
              <a:defRPr sz="8000" b="0">
                <a:solidFill>
                  <a:srgbClr val="1564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115"/>
          <p:cNvSpPr txBox="1">
            <a:spLocks noGrp="1"/>
          </p:cNvSpPr>
          <p:nvPr>
            <p:ph type="subTitle" idx="1"/>
          </p:nvPr>
        </p:nvSpPr>
        <p:spPr>
          <a:xfrm>
            <a:off x="2943770" y="4200198"/>
            <a:ext cx="7691406" cy="569906"/>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rgbClr val="156475"/>
              </a:buClr>
              <a:buSzPts val="2200"/>
              <a:buNone/>
              <a:defRPr sz="2200" b="0" i="0">
                <a:solidFill>
                  <a:srgbClr val="156475"/>
                </a:solidFill>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cxnSp>
        <p:nvCxnSpPr>
          <p:cNvPr id="146" name="Google Shape;146;p115"/>
          <p:cNvCxnSpPr/>
          <p:nvPr/>
        </p:nvCxnSpPr>
        <p:spPr>
          <a:xfrm>
            <a:off x="0" y="3406349"/>
            <a:ext cx="2589575" cy="0"/>
          </a:xfrm>
          <a:prstGeom prst="straightConnector1">
            <a:avLst/>
          </a:prstGeom>
          <a:noFill/>
          <a:ln w="22225" cap="flat" cmpd="sng">
            <a:solidFill>
              <a:srgbClr val="156475"/>
            </a:solidFill>
            <a:prstDash val="solid"/>
            <a:miter lim="800000"/>
            <a:headEnd type="none" w="sm" len="sm"/>
            <a:tailEnd type="none" w="sm" len="sm"/>
          </a:ln>
        </p:spPr>
      </p:cxnSp>
      <p:cxnSp>
        <p:nvCxnSpPr>
          <p:cNvPr id="147" name="Google Shape;147;p115"/>
          <p:cNvCxnSpPr/>
          <p:nvPr/>
        </p:nvCxnSpPr>
        <p:spPr>
          <a:xfrm>
            <a:off x="0" y="3406349"/>
            <a:ext cx="2589575" cy="0"/>
          </a:xfrm>
          <a:prstGeom prst="straightConnector1">
            <a:avLst/>
          </a:prstGeom>
          <a:noFill/>
          <a:ln w="22225" cap="flat" cmpd="sng">
            <a:solidFill>
              <a:srgbClr val="156475"/>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pos="184">
          <p15:clr>
            <a:srgbClr val="A4A3A4"/>
          </p15:clr>
        </p15:guide>
        <p15:guide id="2" orient="horz" pos="204">
          <p15:clr>
            <a:srgbClr val="A4A3A4"/>
          </p15:clr>
        </p15:guide>
        <p15:guide id="3" pos="6551">
          <p15:clr>
            <a:srgbClr val="A4A3A4"/>
          </p15:clr>
        </p15:guide>
        <p15:guide id="4" orient="horz" pos="4481">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4"/>
        <p:cNvGrpSpPr/>
        <p:nvPr/>
      </p:nvGrpSpPr>
      <p:grpSpPr>
        <a:xfrm>
          <a:off x="0" y="0"/>
          <a:ext cx="0" cy="0"/>
          <a:chOff x="0" y="0"/>
          <a:chExt cx="0" cy="0"/>
        </a:xfrm>
      </p:grpSpPr>
      <p:sp>
        <p:nvSpPr>
          <p:cNvPr id="155" name="Google Shape;155;p1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1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1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1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1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ogo and line_dx">
  <p:cSld name="Logo and line_dx">
    <p:spTree>
      <p:nvGrpSpPr>
        <p:cNvPr id="1" name="Shape 21"/>
        <p:cNvGrpSpPr/>
        <p:nvPr/>
      </p:nvGrpSpPr>
      <p:grpSpPr>
        <a:xfrm>
          <a:off x="0" y="0"/>
          <a:ext cx="0" cy="0"/>
          <a:chOff x="0" y="0"/>
          <a:chExt cx="0" cy="0"/>
        </a:xfrm>
      </p:grpSpPr>
      <p:sp>
        <p:nvSpPr>
          <p:cNvPr id="22" name="Google Shape;22;p107"/>
          <p:cNvSpPr txBox="1">
            <a:spLocks noGrp="1"/>
          </p:cNvSpPr>
          <p:nvPr>
            <p:ph type="title"/>
          </p:nvPr>
        </p:nvSpPr>
        <p:spPr>
          <a:xfrm>
            <a:off x="587200" y="384810"/>
            <a:ext cx="9302854" cy="955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0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0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0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pic>
        <p:nvPicPr>
          <p:cNvPr id="26" name="Google Shape;26;p107"/>
          <p:cNvPicPr preferRelativeResize="0"/>
          <p:nvPr/>
        </p:nvPicPr>
        <p:blipFill rotWithShape="1">
          <a:blip r:embed="rId2">
            <a:alphaModFix/>
          </a:blip>
          <a:srcRect b="37003"/>
          <a:stretch/>
        </p:blipFill>
        <p:spPr>
          <a:xfrm>
            <a:off x="0" y="6196264"/>
            <a:ext cx="12192000" cy="661736"/>
          </a:xfrm>
          <a:prstGeom prst="rect">
            <a:avLst/>
          </a:prstGeom>
          <a:noFill/>
          <a:ln>
            <a:noFill/>
          </a:ln>
        </p:spPr>
      </p:pic>
      <p:pic>
        <p:nvPicPr>
          <p:cNvPr id="27" name="Google Shape;27;p107"/>
          <p:cNvPicPr preferRelativeResize="0"/>
          <p:nvPr/>
        </p:nvPicPr>
        <p:blipFill rotWithShape="1">
          <a:blip r:embed="rId3">
            <a:alphaModFix/>
          </a:blip>
          <a:srcRect/>
          <a:stretch/>
        </p:blipFill>
        <p:spPr>
          <a:xfrm>
            <a:off x="10592788" y="365126"/>
            <a:ext cx="1170653" cy="880626"/>
          </a:xfrm>
          <a:prstGeom prst="rect">
            <a:avLst/>
          </a:prstGeom>
          <a:noFill/>
          <a:ln>
            <a:noFill/>
          </a:ln>
        </p:spPr>
      </p:pic>
      <p:sp>
        <p:nvSpPr>
          <p:cNvPr id="28" name="Google Shape;28;p107"/>
          <p:cNvSpPr txBox="1">
            <a:spLocks noGrp="1"/>
          </p:cNvSpPr>
          <p:nvPr>
            <p:ph type="body" idx="1"/>
          </p:nvPr>
        </p:nvSpPr>
        <p:spPr>
          <a:xfrm>
            <a:off x="587200" y="2042160"/>
            <a:ext cx="10766600" cy="35203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9" name="Google Shape;29;p107"/>
          <p:cNvCxnSpPr/>
          <p:nvPr/>
        </p:nvCxnSpPr>
        <p:spPr>
          <a:xfrm>
            <a:off x="336199" y="1466813"/>
            <a:ext cx="11519602" cy="0"/>
          </a:xfrm>
          <a:prstGeom prst="straightConnector1">
            <a:avLst/>
          </a:prstGeom>
          <a:noFill/>
          <a:ln w="9525" cap="flat" cmpd="sng">
            <a:solidFill>
              <a:schemeClr val="dk2"/>
            </a:solidFill>
            <a:prstDash val="solid"/>
            <a:miter lim="800000"/>
            <a:headEnd type="none" w="sm" len="sm"/>
            <a:tailEnd type="none" w="sm" len="sm"/>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0"/>
        <p:cNvGrpSpPr/>
        <p:nvPr/>
      </p:nvGrpSpPr>
      <p:grpSpPr>
        <a:xfrm>
          <a:off x="0" y="0"/>
          <a:ext cx="0" cy="0"/>
          <a:chOff x="0" y="0"/>
          <a:chExt cx="0" cy="0"/>
        </a:xfrm>
      </p:grpSpPr>
      <p:sp>
        <p:nvSpPr>
          <p:cNvPr id="161" name="Google Shape;161;p1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1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3" name="Google Shape;163;p1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1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1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4_Custom Layout">
  <p:cSld name="4_Custom Layout">
    <p:bg>
      <p:bgPr>
        <a:solidFill>
          <a:srgbClr val="FAF9E9"/>
        </a:solidFill>
        <a:effectLst/>
      </p:bgPr>
    </p:bg>
    <p:spTree>
      <p:nvGrpSpPr>
        <p:cNvPr id="1" name="Shape 166"/>
        <p:cNvGrpSpPr/>
        <p:nvPr/>
      </p:nvGrpSpPr>
      <p:grpSpPr>
        <a:xfrm>
          <a:off x="0" y="0"/>
          <a:ext cx="0" cy="0"/>
          <a:chOff x="0" y="0"/>
          <a:chExt cx="0" cy="0"/>
        </a:xfrm>
      </p:grpSpPr>
      <p:sp>
        <p:nvSpPr>
          <p:cNvPr id="167" name="Google Shape;167;p128"/>
          <p:cNvSpPr/>
          <p:nvPr/>
        </p:nvSpPr>
        <p:spPr>
          <a:xfrm>
            <a:off x="0" y="5918389"/>
            <a:ext cx="12192000" cy="93961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8" name="Google Shape;168;p128"/>
          <p:cNvPicPr preferRelativeResize="0"/>
          <p:nvPr/>
        </p:nvPicPr>
        <p:blipFill rotWithShape="1">
          <a:blip r:embed="rId2">
            <a:alphaModFix/>
          </a:blip>
          <a:srcRect/>
          <a:stretch/>
        </p:blipFill>
        <p:spPr>
          <a:xfrm>
            <a:off x="9157263" y="6199243"/>
            <a:ext cx="2469029" cy="526445"/>
          </a:xfrm>
          <a:prstGeom prst="rect">
            <a:avLst/>
          </a:prstGeom>
          <a:noFill/>
          <a:ln>
            <a:noFill/>
          </a:ln>
        </p:spPr>
      </p:pic>
      <p:pic>
        <p:nvPicPr>
          <p:cNvPr id="169" name="Google Shape;169;p128"/>
          <p:cNvPicPr preferRelativeResize="0"/>
          <p:nvPr/>
        </p:nvPicPr>
        <p:blipFill rotWithShape="1">
          <a:blip r:embed="rId3">
            <a:alphaModFix/>
          </a:blip>
          <a:srcRect/>
          <a:stretch/>
        </p:blipFill>
        <p:spPr>
          <a:xfrm>
            <a:off x="419048" y="6113746"/>
            <a:ext cx="1421840" cy="570368"/>
          </a:xfrm>
          <a:prstGeom prst="rect">
            <a:avLst/>
          </a:prstGeom>
          <a:noFill/>
          <a:ln>
            <a:noFill/>
          </a:ln>
        </p:spPr>
      </p:pic>
      <p:pic>
        <p:nvPicPr>
          <p:cNvPr id="170" name="Google Shape;170;p128"/>
          <p:cNvPicPr preferRelativeResize="0"/>
          <p:nvPr/>
        </p:nvPicPr>
        <p:blipFill rotWithShape="1">
          <a:blip r:embed="rId4">
            <a:alphaModFix/>
          </a:blip>
          <a:srcRect/>
          <a:stretch/>
        </p:blipFill>
        <p:spPr>
          <a:xfrm>
            <a:off x="2141108" y="6113746"/>
            <a:ext cx="1212101" cy="697439"/>
          </a:xfrm>
          <a:prstGeom prst="rect">
            <a:avLst/>
          </a:prstGeom>
          <a:noFill/>
          <a:ln>
            <a:noFill/>
          </a:ln>
        </p:spPr>
      </p:pic>
      <p:pic>
        <p:nvPicPr>
          <p:cNvPr id="171" name="Google Shape;171;p128"/>
          <p:cNvPicPr preferRelativeResize="0"/>
          <p:nvPr/>
        </p:nvPicPr>
        <p:blipFill rotWithShape="1">
          <a:blip r:embed="rId5">
            <a:alphaModFix/>
          </a:blip>
          <a:srcRect/>
          <a:stretch/>
        </p:blipFill>
        <p:spPr>
          <a:xfrm>
            <a:off x="3546587" y="6087068"/>
            <a:ext cx="1469838" cy="750794"/>
          </a:xfrm>
          <a:prstGeom prst="rect">
            <a:avLst/>
          </a:prstGeom>
          <a:noFill/>
          <a:ln>
            <a:noFill/>
          </a:ln>
        </p:spPr>
      </p:pic>
      <p:pic>
        <p:nvPicPr>
          <p:cNvPr id="172" name="Google Shape;172;p128"/>
          <p:cNvPicPr preferRelativeResize="0"/>
          <p:nvPr/>
        </p:nvPicPr>
        <p:blipFill rotWithShape="1">
          <a:blip r:embed="rId6">
            <a:alphaModFix/>
          </a:blip>
          <a:srcRect/>
          <a:stretch/>
        </p:blipFill>
        <p:spPr>
          <a:xfrm>
            <a:off x="4894230" y="1630654"/>
            <a:ext cx="2403538" cy="1808067"/>
          </a:xfrm>
          <a:prstGeom prst="rect">
            <a:avLst/>
          </a:prstGeom>
          <a:noFill/>
          <a:ln>
            <a:noFill/>
          </a:ln>
        </p:spPr>
      </p:pic>
      <p:pic>
        <p:nvPicPr>
          <p:cNvPr id="173" name="Google Shape;173;p128"/>
          <p:cNvPicPr preferRelativeResize="0"/>
          <p:nvPr/>
        </p:nvPicPr>
        <p:blipFill rotWithShape="1">
          <a:blip r:embed="rId7">
            <a:alphaModFix/>
          </a:blip>
          <a:srcRect/>
          <a:stretch/>
        </p:blipFill>
        <p:spPr>
          <a:xfrm>
            <a:off x="0" y="4867966"/>
            <a:ext cx="12192000" cy="1050423"/>
          </a:xfrm>
          <a:prstGeom prst="rect">
            <a:avLst/>
          </a:prstGeom>
          <a:noFill/>
          <a:ln>
            <a:noFill/>
          </a:ln>
        </p:spPr>
      </p:pic>
      <p:sp>
        <p:nvSpPr>
          <p:cNvPr id="174" name="Google Shape;174;p128"/>
          <p:cNvSpPr txBox="1">
            <a:spLocks noGrp="1"/>
          </p:cNvSpPr>
          <p:nvPr>
            <p:ph type="title"/>
          </p:nvPr>
        </p:nvSpPr>
        <p:spPr>
          <a:xfrm>
            <a:off x="838199" y="3444724"/>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6_Custom Layout">
  <p:cSld name="6_Custom Layout">
    <p:bg>
      <p:bgPr>
        <a:solidFill>
          <a:srgbClr val="FAF9E9"/>
        </a:solidFill>
        <a:effectLst/>
      </p:bgPr>
    </p:bg>
    <p:spTree>
      <p:nvGrpSpPr>
        <p:cNvPr id="1" name="Shape 175"/>
        <p:cNvGrpSpPr/>
        <p:nvPr/>
      </p:nvGrpSpPr>
      <p:grpSpPr>
        <a:xfrm>
          <a:off x="0" y="0"/>
          <a:ext cx="0" cy="0"/>
          <a:chOff x="0" y="0"/>
          <a:chExt cx="0" cy="0"/>
        </a:xfrm>
      </p:grpSpPr>
      <p:sp>
        <p:nvSpPr>
          <p:cNvPr id="176" name="Google Shape;176;p129"/>
          <p:cNvSpPr txBox="1">
            <a:spLocks noGrp="1"/>
          </p:cNvSpPr>
          <p:nvPr>
            <p:ph type="title"/>
          </p:nvPr>
        </p:nvSpPr>
        <p:spPr>
          <a:xfrm>
            <a:off x="838200" y="276621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6000"/>
              <a:buFont typeface="Calibri"/>
              <a:buNone/>
              <a:defRPr sz="6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77" name="Google Shape;177;p129"/>
          <p:cNvPicPr preferRelativeResize="0"/>
          <p:nvPr/>
        </p:nvPicPr>
        <p:blipFill rotWithShape="1">
          <a:blip r:embed="rId2">
            <a:alphaModFix/>
          </a:blip>
          <a:srcRect b="49328"/>
          <a:stretch/>
        </p:blipFill>
        <p:spPr>
          <a:xfrm>
            <a:off x="0" y="4892043"/>
            <a:ext cx="12192000" cy="1965957"/>
          </a:xfrm>
          <a:prstGeom prst="rect">
            <a:avLst/>
          </a:prstGeom>
          <a:noFill/>
          <a:ln>
            <a:noFill/>
          </a:ln>
        </p:spPr>
      </p:pic>
      <p:cxnSp>
        <p:nvCxnSpPr>
          <p:cNvPr id="178" name="Google Shape;178;p129"/>
          <p:cNvCxnSpPr/>
          <p:nvPr/>
        </p:nvCxnSpPr>
        <p:spPr>
          <a:xfrm>
            <a:off x="336199" y="2396453"/>
            <a:ext cx="11519602" cy="0"/>
          </a:xfrm>
          <a:prstGeom prst="straightConnector1">
            <a:avLst/>
          </a:prstGeom>
          <a:noFill/>
          <a:ln w="9525" cap="flat" cmpd="sng">
            <a:solidFill>
              <a:schemeClr val="dk2"/>
            </a:solidFill>
            <a:prstDash val="solid"/>
            <a:miter lim="800000"/>
            <a:headEnd type="none" w="sm" len="sm"/>
            <a:tailEnd type="none" w="sm" len="sm"/>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7_Custom Layout">
  <p:cSld name="7_Custom Layout">
    <p:bg>
      <p:bgPr>
        <a:solidFill>
          <a:schemeClr val="lt1"/>
        </a:solidFill>
        <a:effectLst/>
      </p:bgPr>
    </p:bg>
    <p:spTree>
      <p:nvGrpSpPr>
        <p:cNvPr id="1" name="Shape 179"/>
        <p:cNvGrpSpPr/>
        <p:nvPr/>
      </p:nvGrpSpPr>
      <p:grpSpPr>
        <a:xfrm>
          <a:off x="0" y="0"/>
          <a:ext cx="0" cy="0"/>
          <a:chOff x="0" y="0"/>
          <a:chExt cx="0" cy="0"/>
        </a:xfrm>
      </p:grpSpPr>
      <p:pic>
        <p:nvPicPr>
          <p:cNvPr id="180" name="Google Shape;180;p130"/>
          <p:cNvPicPr preferRelativeResize="0"/>
          <p:nvPr/>
        </p:nvPicPr>
        <p:blipFill rotWithShape="1">
          <a:blip r:embed="rId2">
            <a:alphaModFix/>
          </a:blip>
          <a:srcRect b="49328"/>
          <a:stretch/>
        </p:blipFill>
        <p:spPr>
          <a:xfrm>
            <a:off x="0" y="4892043"/>
            <a:ext cx="12192000" cy="1965957"/>
          </a:xfrm>
          <a:prstGeom prst="rect">
            <a:avLst/>
          </a:prstGeom>
          <a:noFill/>
          <a:ln>
            <a:noFill/>
          </a:ln>
        </p:spPr>
      </p:pic>
      <p:sp>
        <p:nvSpPr>
          <p:cNvPr id="181" name="Google Shape;181;p130"/>
          <p:cNvSpPr txBox="1">
            <a:spLocks noGrp="1"/>
          </p:cNvSpPr>
          <p:nvPr>
            <p:ph type="title"/>
          </p:nvPr>
        </p:nvSpPr>
        <p:spPr>
          <a:xfrm>
            <a:off x="838200" y="276621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2"/>
              </a:buClr>
              <a:buSzPts val="6000"/>
              <a:buFont typeface="Calibri"/>
              <a:buNone/>
              <a:defRPr sz="60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82" name="Google Shape;182;p130"/>
          <p:cNvCxnSpPr/>
          <p:nvPr/>
        </p:nvCxnSpPr>
        <p:spPr>
          <a:xfrm>
            <a:off x="336199" y="2396453"/>
            <a:ext cx="11519602" cy="0"/>
          </a:xfrm>
          <a:prstGeom prst="straightConnector1">
            <a:avLst/>
          </a:prstGeom>
          <a:noFill/>
          <a:ln w="9525" cap="flat" cmpd="sng">
            <a:solidFill>
              <a:schemeClr val="lt2"/>
            </a:solidFill>
            <a:prstDash val="solid"/>
            <a:miter lim="800000"/>
            <a:headEnd type="none" w="sm" len="sm"/>
            <a:tailEnd type="none" w="sm" len="sm"/>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3"/>
        <p:cNvGrpSpPr/>
        <p:nvPr/>
      </p:nvGrpSpPr>
      <p:grpSpPr>
        <a:xfrm>
          <a:off x="0" y="0"/>
          <a:ext cx="0" cy="0"/>
          <a:chOff x="0" y="0"/>
          <a:chExt cx="0" cy="0"/>
        </a:xfrm>
      </p:grpSpPr>
      <p:sp>
        <p:nvSpPr>
          <p:cNvPr id="184" name="Google Shape;184;p131"/>
          <p:cNvSpPr txBox="1">
            <a:spLocks noGrp="1"/>
          </p:cNvSpPr>
          <p:nvPr>
            <p:ph type="title"/>
          </p:nvPr>
        </p:nvSpPr>
        <p:spPr>
          <a:xfrm>
            <a:off x="587200" y="384810"/>
            <a:ext cx="9302854" cy="955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1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1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1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pic>
        <p:nvPicPr>
          <p:cNvPr id="188" name="Google Shape;188;p131"/>
          <p:cNvPicPr preferRelativeResize="0"/>
          <p:nvPr/>
        </p:nvPicPr>
        <p:blipFill rotWithShape="1">
          <a:blip r:embed="rId2">
            <a:alphaModFix/>
          </a:blip>
          <a:srcRect b="37003"/>
          <a:stretch/>
        </p:blipFill>
        <p:spPr>
          <a:xfrm>
            <a:off x="0" y="6196264"/>
            <a:ext cx="12192000" cy="661736"/>
          </a:xfrm>
          <a:prstGeom prst="rect">
            <a:avLst/>
          </a:prstGeom>
          <a:noFill/>
          <a:ln>
            <a:noFill/>
          </a:ln>
        </p:spPr>
      </p:pic>
      <p:pic>
        <p:nvPicPr>
          <p:cNvPr id="189" name="Google Shape;189;p131"/>
          <p:cNvPicPr preferRelativeResize="0"/>
          <p:nvPr/>
        </p:nvPicPr>
        <p:blipFill rotWithShape="1">
          <a:blip r:embed="rId3">
            <a:alphaModFix/>
          </a:blip>
          <a:srcRect/>
          <a:stretch/>
        </p:blipFill>
        <p:spPr>
          <a:xfrm>
            <a:off x="10592788" y="365126"/>
            <a:ext cx="1170653" cy="880626"/>
          </a:xfrm>
          <a:prstGeom prst="rect">
            <a:avLst/>
          </a:prstGeom>
          <a:noFill/>
          <a:ln>
            <a:noFill/>
          </a:ln>
        </p:spPr>
      </p:pic>
      <p:sp>
        <p:nvSpPr>
          <p:cNvPr id="190" name="Google Shape;190;p131"/>
          <p:cNvSpPr txBox="1">
            <a:spLocks noGrp="1"/>
          </p:cNvSpPr>
          <p:nvPr>
            <p:ph type="body" idx="1"/>
          </p:nvPr>
        </p:nvSpPr>
        <p:spPr>
          <a:xfrm>
            <a:off x="587200" y="2042160"/>
            <a:ext cx="10766600" cy="35203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91" name="Google Shape;191;p131"/>
          <p:cNvCxnSpPr/>
          <p:nvPr/>
        </p:nvCxnSpPr>
        <p:spPr>
          <a:xfrm>
            <a:off x="336199" y="1466813"/>
            <a:ext cx="11519602" cy="0"/>
          </a:xfrm>
          <a:prstGeom prst="straightConnector1">
            <a:avLst/>
          </a:prstGeom>
          <a:noFill/>
          <a:ln w="9525" cap="flat" cmpd="sng">
            <a:solidFill>
              <a:schemeClr val="dk2"/>
            </a:solidFill>
            <a:prstDash val="solid"/>
            <a:miter lim="800000"/>
            <a:headEnd type="none" w="sm" len="sm"/>
            <a:tailEnd type="none" w="sm" len="sm"/>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92"/>
        <p:cNvGrpSpPr/>
        <p:nvPr/>
      </p:nvGrpSpPr>
      <p:grpSpPr>
        <a:xfrm>
          <a:off x="0" y="0"/>
          <a:ext cx="0" cy="0"/>
          <a:chOff x="0" y="0"/>
          <a:chExt cx="0" cy="0"/>
        </a:xfrm>
      </p:grpSpPr>
      <p:sp>
        <p:nvSpPr>
          <p:cNvPr id="193" name="Google Shape;193;p132"/>
          <p:cNvSpPr txBox="1">
            <a:spLocks noGrp="1"/>
          </p:cNvSpPr>
          <p:nvPr>
            <p:ph type="title"/>
          </p:nvPr>
        </p:nvSpPr>
        <p:spPr>
          <a:xfrm>
            <a:off x="587200" y="384810"/>
            <a:ext cx="9302854" cy="955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1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1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1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pic>
        <p:nvPicPr>
          <p:cNvPr id="197" name="Google Shape;197;p132"/>
          <p:cNvPicPr preferRelativeResize="0"/>
          <p:nvPr/>
        </p:nvPicPr>
        <p:blipFill rotWithShape="1">
          <a:blip r:embed="rId2">
            <a:alphaModFix/>
          </a:blip>
          <a:srcRect b="37003"/>
          <a:stretch/>
        </p:blipFill>
        <p:spPr>
          <a:xfrm flipH="1">
            <a:off x="0" y="6196264"/>
            <a:ext cx="12192000" cy="661736"/>
          </a:xfrm>
          <a:prstGeom prst="rect">
            <a:avLst/>
          </a:prstGeom>
          <a:noFill/>
          <a:ln>
            <a:noFill/>
          </a:ln>
        </p:spPr>
      </p:pic>
      <p:pic>
        <p:nvPicPr>
          <p:cNvPr id="198" name="Google Shape;198;p132"/>
          <p:cNvPicPr preferRelativeResize="0"/>
          <p:nvPr/>
        </p:nvPicPr>
        <p:blipFill rotWithShape="1">
          <a:blip r:embed="rId3">
            <a:alphaModFix/>
          </a:blip>
          <a:srcRect/>
          <a:stretch/>
        </p:blipFill>
        <p:spPr>
          <a:xfrm>
            <a:off x="10592788" y="365126"/>
            <a:ext cx="1170653" cy="880626"/>
          </a:xfrm>
          <a:prstGeom prst="rect">
            <a:avLst/>
          </a:prstGeom>
          <a:noFill/>
          <a:ln>
            <a:noFill/>
          </a:ln>
        </p:spPr>
      </p:pic>
      <p:sp>
        <p:nvSpPr>
          <p:cNvPr id="199" name="Google Shape;199;p132"/>
          <p:cNvSpPr txBox="1">
            <a:spLocks noGrp="1"/>
          </p:cNvSpPr>
          <p:nvPr>
            <p:ph type="body" idx="1"/>
          </p:nvPr>
        </p:nvSpPr>
        <p:spPr>
          <a:xfrm>
            <a:off x="587200" y="2042160"/>
            <a:ext cx="10766600" cy="35203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00" name="Google Shape;200;p132"/>
          <p:cNvCxnSpPr/>
          <p:nvPr/>
        </p:nvCxnSpPr>
        <p:spPr>
          <a:xfrm>
            <a:off x="336199" y="1466813"/>
            <a:ext cx="11519602" cy="0"/>
          </a:xfrm>
          <a:prstGeom prst="straightConnector1">
            <a:avLst/>
          </a:prstGeom>
          <a:noFill/>
          <a:ln w="9525" cap="flat" cmpd="sng">
            <a:solidFill>
              <a:schemeClr val="dk2"/>
            </a:solidFill>
            <a:prstDash val="solid"/>
            <a:miter lim="800000"/>
            <a:headEnd type="none" w="sm" len="sm"/>
            <a:tailEnd type="none" w="sm" len="sm"/>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01"/>
        <p:cNvGrpSpPr/>
        <p:nvPr/>
      </p:nvGrpSpPr>
      <p:grpSpPr>
        <a:xfrm>
          <a:off x="0" y="0"/>
          <a:ext cx="0" cy="0"/>
          <a:chOff x="0" y="0"/>
          <a:chExt cx="0" cy="0"/>
        </a:xfrm>
      </p:grpSpPr>
      <p:sp>
        <p:nvSpPr>
          <p:cNvPr id="202" name="Google Shape;202;p133"/>
          <p:cNvSpPr txBox="1">
            <a:spLocks noGrp="1"/>
          </p:cNvSpPr>
          <p:nvPr>
            <p:ph type="title"/>
          </p:nvPr>
        </p:nvSpPr>
        <p:spPr>
          <a:xfrm>
            <a:off x="587200" y="384810"/>
            <a:ext cx="9302854" cy="955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1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1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1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cxnSp>
        <p:nvCxnSpPr>
          <p:cNvPr id="206" name="Google Shape;206;p133"/>
          <p:cNvCxnSpPr/>
          <p:nvPr/>
        </p:nvCxnSpPr>
        <p:spPr>
          <a:xfrm>
            <a:off x="336199" y="1466813"/>
            <a:ext cx="11519602" cy="0"/>
          </a:xfrm>
          <a:prstGeom prst="straightConnector1">
            <a:avLst/>
          </a:prstGeom>
          <a:noFill/>
          <a:ln w="9525" cap="flat" cmpd="sng">
            <a:solidFill>
              <a:schemeClr val="dk2"/>
            </a:solidFill>
            <a:prstDash val="solid"/>
            <a:miter lim="800000"/>
            <a:headEnd type="none" w="sm" len="sm"/>
            <a:tailEnd type="none" w="sm" len="sm"/>
          </a:ln>
        </p:spPr>
      </p:cxnSp>
      <p:sp>
        <p:nvSpPr>
          <p:cNvPr id="207" name="Google Shape;207;p133"/>
          <p:cNvSpPr txBox="1">
            <a:spLocks noGrp="1"/>
          </p:cNvSpPr>
          <p:nvPr>
            <p:ph type="body" idx="1"/>
          </p:nvPr>
        </p:nvSpPr>
        <p:spPr>
          <a:xfrm>
            <a:off x="587200" y="2042160"/>
            <a:ext cx="10766600" cy="35203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8" name="Google Shape;208;p133"/>
          <p:cNvPicPr preferRelativeResize="0"/>
          <p:nvPr/>
        </p:nvPicPr>
        <p:blipFill rotWithShape="1">
          <a:blip r:embed="rId2">
            <a:alphaModFix/>
          </a:blip>
          <a:srcRect b="37003"/>
          <a:stretch/>
        </p:blipFill>
        <p:spPr>
          <a:xfrm>
            <a:off x="0" y="6196264"/>
            <a:ext cx="12192000" cy="661736"/>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209"/>
        <p:cNvGrpSpPr/>
        <p:nvPr/>
      </p:nvGrpSpPr>
      <p:grpSpPr>
        <a:xfrm>
          <a:off x="0" y="0"/>
          <a:ext cx="0" cy="0"/>
          <a:chOff x="0" y="0"/>
          <a:chExt cx="0" cy="0"/>
        </a:xfrm>
      </p:grpSpPr>
      <p:sp>
        <p:nvSpPr>
          <p:cNvPr id="210" name="Google Shape;210;p134"/>
          <p:cNvSpPr txBox="1">
            <a:spLocks noGrp="1"/>
          </p:cNvSpPr>
          <p:nvPr>
            <p:ph type="title"/>
          </p:nvPr>
        </p:nvSpPr>
        <p:spPr>
          <a:xfrm>
            <a:off x="587200" y="384810"/>
            <a:ext cx="9302854" cy="955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1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1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 name="Google Shape;213;p1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cxnSp>
        <p:nvCxnSpPr>
          <p:cNvPr id="214" name="Google Shape;214;p134"/>
          <p:cNvCxnSpPr/>
          <p:nvPr/>
        </p:nvCxnSpPr>
        <p:spPr>
          <a:xfrm>
            <a:off x="336199" y="1466813"/>
            <a:ext cx="11519602" cy="0"/>
          </a:xfrm>
          <a:prstGeom prst="straightConnector1">
            <a:avLst/>
          </a:prstGeom>
          <a:noFill/>
          <a:ln w="9525" cap="flat" cmpd="sng">
            <a:solidFill>
              <a:schemeClr val="lt2"/>
            </a:solidFill>
            <a:prstDash val="solid"/>
            <a:miter lim="800000"/>
            <a:headEnd type="none" w="sm" len="sm"/>
            <a:tailEnd type="none" w="sm" len="sm"/>
          </a:ln>
        </p:spPr>
      </p:cxnSp>
      <p:sp>
        <p:nvSpPr>
          <p:cNvPr id="215" name="Google Shape;215;p134"/>
          <p:cNvSpPr txBox="1">
            <a:spLocks noGrp="1"/>
          </p:cNvSpPr>
          <p:nvPr>
            <p:ph type="body" idx="1"/>
          </p:nvPr>
        </p:nvSpPr>
        <p:spPr>
          <a:xfrm>
            <a:off x="587200" y="2042160"/>
            <a:ext cx="10766600" cy="35203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6" name="Google Shape;216;p134"/>
          <p:cNvPicPr preferRelativeResize="0"/>
          <p:nvPr/>
        </p:nvPicPr>
        <p:blipFill rotWithShape="1">
          <a:blip r:embed="rId2">
            <a:alphaModFix/>
          </a:blip>
          <a:srcRect b="37003"/>
          <a:stretch/>
        </p:blipFill>
        <p:spPr>
          <a:xfrm>
            <a:off x="0" y="6196264"/>
            <a:ext cx="12192000" cy="661736"/>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217"/>
        <p:cNvGrpSpPr/>
        <p:nvPr/>
      </p:nvGrpSpPr>
      <p:grpSpPr>
        <a:xfrm>
          <a:off x="0" y="0"/>
          <a:ext cx="0" cy="0"/>
          <a:chOff x="0" y="0"/>
          <a:chExt cx="0" cy="0"/>
        </a:xfrm>
      </p:grpSpPr>
      <p:sp>
        <p:nvSpPr>
          <p:cNvPr id="218" name="Google Shape;218;p135"/>
          <p:cNvSpPr txBox="1">
            <a:spLocks noGrp="1"/>
          </p:cNvSpPr>
          <p:nvPr>
            <p:ph type="title"/>
          </p:nvPr>
        </p:nvSpPr>
        <p:spPr>
          <a:xfrm>
            <a:off x="587200" y="384810"/>
            <a:ext cx="9302854" cy="955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 name="Google Shape;219;p1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1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1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cxnSp>
        <p:nvCxnSpPr>
          <p:cNvPr id="222" name="Google Shape;222;p135"/>
          <p:cNvCxnSpPr/>
          <p:nvPr/>
        </p:nvCxnSpPr>
        <p:spPr>
          <a:xfrm>
            <a:off x="336199" y="1466813"/>
            <a:ext cx="11519602" cy="0"/>
          </a:xfrm>
          <a:prstGeom prst="straightConnector1">
            <a:avLst/>
          </a:prstGeom>
          <a:noFill/>
          <a:ln w="9525" cap="flat" cmpd="sng">
            <a:solidFill>
              <a:schemeClr val="dk2"/>
            </a:solidFill>
            <a:prstDash val="solid"/>
            <a:miter lim="800000"/>
            <a:headEnd type="none" w="sm" len="sm"/>
            <a:tailEnd type="none" w="sm" len="sm"/>
          </a:ln>
        </p:spPr>
      </p:cxnSp>
      <p:sp>
        <p:nvSpPr>
          <p:cNvPr id="223" name="Google Shape;223;p135"/>
          <p:cNvSpPr txBox="1">
            <a:spLocks noGrp="1"/>
          </p:cNvSpPr>
          <p:nvPr>
            <p:ph type="body" idx="1"/>
          </p:nvPr>
        </p:nvSpPr>
        <p:spPr>
          <a:xfrm>
            <a:off x="587200" y="2042160"/>
            <a:ext cx="10766600" cy="35203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4" name="Google Shape;224;p135"/>
          <p:cNvPicPr preferRelativeResize="0"/>
          <p:nvPr/>
        </p:nvPicPr>
        <p:blipFill rotWithShape="1">
          <a:blip r:embed="rId2">
            <a:alphaModFix/>
          </a:blip>
          <a:srcRect b="37003"/>
          <a:stretch/>
        </p:blipFill>
        <p:spPr>
          <a:xfrm flipH="1">
            <a:off x="0" y="6196264"/>
            <a:ext cx="12192000" cy="661736"/>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5"/>
        <p:cNvGrpSpPr/>
        <p:nvPr/>
      </p:nvGrpSpPr>
      <p:grpSpPr>
        <a:xfrm>
          <a:off x="0" y="0"/>
          <a:ext cx="0" cy="0"/>
          <a:chOff x="0" y="0"/>
          <a:chExt cx="0" cy="0"/>
        </a:xfrm>
      </p:grpSpPr>
      <p:sp>
        <p:nvSpPr>
          <p:cNvPr id="226" name="Google Shape;226;p13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p13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98999A"/>
              </a:buClr>
              <a:buSzPts val="2400"/>
              <a:buNone/>
              <a:defRPr sz="2400">
                <a:solidFill>
                  <a:srgbClr val="98999A"/>
                </a:solidFill>
              </a:defRPr>
            </a:lvl1pPr>
            <a:lvl2pPr marL="914400" lvl="1" indent="-228600" algn="l">
              <a:lnSpc>
                <a:spcPct val="90000"/>
              </a:lnSpc>
              <a:spcBef>
                <a:spcPts val="500"/>
              </a:spcBef>
              <a:spcAft>
                <a:spcPts val="0"/>
              </a:spcAft>
              <a:buClr>
                <a:srgbClr val="98999A"/>
              </a:buClr>
              <a:buSzPts val="2000"/>
              <a:buNone/>
              <a:defRPr sz="2000">
                <a:solidFill>
                  <a:srgbClr val="98999A"/>
                </a:solidFill>
              </a:defRPr>
            </a:lvl2pPr>
            <a:lvl3pPr marL="1371600" lvl="2" indent="-228600" algn="l">
              <a:lnSpc>
                <a:spcPct val="90000"/>
              </a:lnSpc>
              <a:spcBef>
                <a:spcPts val="500"/>
              </a:spcBef>
              <a:spcAft>
                <a:spcPts val="0"/>
              </a:spcAft>
              <a:buClr>
                <a:srgbClr val="98999A"/>
              </a:buClr>
              <a:buSzPts val="1800"/>
              <a:buNone/>
              <a:defRPr sz="1800">
                <a:solidFill>
                  <a:srgbClr val="98999A"/>
                </a:solidFill>
              </a:defRPr>
            </a:lvl3pPr>
            <a:lvl4pPr marL="1828800" lvl="3" indent="-228600" algn="l">
              <a:lnSpc>
                <a:spcPct val="90000"/>
              </a:lnSpc>
              <a:spcBef>
                <a:spcPts val="500"/>
              </a:spcBef>
              <a:spcAft>
                <a:spcPts val="0"/>
              </a:spcAft>
              <a:buClr>
                <a:srgbClr val="98999A"/>
              </a:buClr>
              <a:buSzPts val="1600"/>
              <a:buNone/>
              <a:defRPr sz="1600">
                <a:solidFill>
                  <a:srgbClr val="98999A"/>
                </a:solidFill>
              </a:defRPr>
            </a:lvl4pPr>
            <a:lvl5pPr marL="2286000" lvl="4" indent="-228600" algn="l">
              <a:lnSpc>
                <a:spcPct val="90000"/>
              </a:lnSpc>
              <a:spcBef>
                <a:spcPts val="500"/>
              </a:spcBef>
              <a:spcAft>
                <a:spcPts val="0"/>
              </a:spcAft>
              <a:buClr>
                <a:srgbClr val="98999A"/>
              </a:buClr>
              <a:buSzPts val="1600"/>
              <a:buNone/>
              <a:defRPr sz="1600">
                <a:solidFill>
                  <a:srgbClr val="98999A"/>
                </a:solidFill>
              </a:defRPr>
            </a:lvl5pPr>
            <a:lvl6pPr marL="2743200" lvl="5" indent="-228600" algn="l">
              <a:lnSpc>
                <a:spcPct val="90000"/>
              </a:lnSpc>
              <a:spcBef>
                <a:spcPts val="500"/>
              </a:spcBef>
              <a:spcAft>
                <a:spcPts val="0"/>
              </a:spcAft>
              <a:buClr>
                <a:srgbClr val="98999A"/>
              </a:buClr>
              <a:buSzPts val="1600"/>
              <a:buNone/>
              <a:defRPr sz="1600">
                <a:solidFill>
                  <a:srgbClr val="98999A"/>
                </a:solidFill>
              </a:defRPr>
            </a:lvl6pPr>
            <a:lvl7pPr marL="3200400" lvl="6" indent="-228600" algn="l">
              <a:lnSpc>
                <a:spcPct val="90000"/>
              </a:lnSpc>
              <a:spcBef>
                <a:spcPts val="500"/>
              </a:spcBef>
              <a:spcAft>
                <a:spcPts val="0"/>
              </a:spcAft>
              <a:buClr>
                <a:srgbClr val="98999A"/>
              </a:buClr>
              <a:buSzPts val="1600"/>
              <a:buNone/>
              <a:defRPr sz="1600">
                <a:solidFill>
                  <a:srgbClr val="98999A"/>
                </a:solidFill>
              </a:defRPr>
            </a:lvl7pPr>
            <a:lvl8pPr marL="3657600" lvl="7" indent="-228600" algn="l">
              <a:lnSpc>
                <a:spcPct val="90000"/>
              </a:lnSpc>
              <a:spcBef>
                <a:spcPts val="500"/>
              </a:spcBef>
              <a:spcAft>
                <a:spcPts val="0"/>
              </a:spcAft>
              <a:buClr>
                <a:srgbClr val="98999A"/>
              </a:buClr>
              <a:buSzPts val="1600"/>
              <a:buNone/>
              <a:defRPr sz="1600">
                <a:solidFill>
                  <a:srgbClr val="98999A"/>
                </a:solidFill>
              </a:defRPr>
            </a:lvl8pPr>
            <a:lvl9pPr marL="4114800" lvl="8" indent="-228600" algn="l">
              <a:lnSpc>
                <a:spcPct val="90000"/>
              </a:lnSpc>
              <a:spcBef>
                <a:spcPts val="500"/>
              </a:spcBef>
              <a:spcAft>
                <a:spcPts val="0"/>
              </a:spcAft>
              <a:buClr>
                <a:srgbClr val="98999A"/>
              </a:buClr>
              <a:buSzPts val="1600"/>
              <a:buNone/>
              <a:defRPr sz="1600">
                <a:solidFill>
                  <a:srgbClr val="98999A"/>
                </a:solidFill>
              </a:defRPr>
            </a:lvl9pPr>
          </a:lstStyle>
          <a:p>
            <a:endParaRPr/>
          </a:p>
        </p:txBody>
      </p:sp>
      <p:sp>
        <p:nvSpPr>
          <p:cNvPr id="228" name="Google Shape;228;p1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p1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p1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ogo and line_sx">
  <p:cSld name="Logo and line_sx">
    <p:spTree>
      <p:nvGrpSpPr>
        <p:cNvPr id="1" name="Shape 30"/>
        <p:cNvGrpSpPr/>
        <p:nvPr/>
      </p:nvGrpSpPr>
      <p:grpSpPr>
        <a:xfrm>
          <a:off x="0" y="0"/>
          <a:ext cx="0" cy="0"/>
          <a:chOff x="0" y="0"/>
          <a:chExt cx="0" cy="0"/>
        </a:xfrm>
      </p:grpSpPr>
      <p:sp>
        <p:nvSpPr>
          <p:cNvPr id="31" name="Google Shape;31;p108"/>
          <p:cNvSpPr txBox="1">
            <a:spLocks noGrp="1"/>
          </p:cNvSpPr>
          <p:nvPr>
            <p:ph type="title"/>
          </p:nvPr>
        </p:nvSpPr>
        <p:spPr>
          <a:xfrm>
            <a:off x="587200" y="384810"/>
            <a:ext cx="9302854" cy="955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0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0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0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pic>
        <p:nvPicPr>
          <p:cNvPr id="35" name="Google Shape;35;p108"/>
          <p:cNvPicPr preferRelativeResize="0"/>
          <p:nvPr/>
        </p:nvPicPr>
        <p:blipFill rotWithShape="1">
          <a:blip r:embed="rId2">
            <a:alphaModFix/>
          </a:blip>
          <a:srcRect b="37003"/>
          <a:stretch/>
        </p:blipFill>
        <p:spPr>
          <a:xfrm flipH="1">
            <a:off x="0" y="6196264"/>
            <a:ext cx="12192000" cy="661736"/>
          </a:xfrm>
          <a:prstGeom prst="rect">
            <a:avLst/>
          </a:prstGeom>
          <a:noFill/>
          <a:ln>
            <a:noFill/>
          </a:ln>
        </p:spPr>
      </p:pic>
      <p:pic>
        <p:nvPicPr>
          <p:cNvPr id="36" name="Google Shape;36;p108"/>
          <p:cNvPicPr preferRelativeResize="0"/>
          <p:nvPr/>
        </p:nvPicPr>
        <p:blipFill rotWithShape="1">
          <a:blip r:embed="rId3">
            <a:alphaModFix/>
          </a:blip>
          <a:srcRect/>
          <a:stretch/>
        </p:blipFill>
        <p:spPr>
          <a:xfrm>
            <a:off x="10592788" y="365126"/>
            <a:ext cx="1170653" cy="880626"/>
          </a:xfrm>
          <a:prstGeom prst="rect">
            <a:avLst/>
          </a:prstGeom>
          <a:noFill/>
          <a:ln>
            <a:noFill/>
          </a:ln>
        </p:spPr>
      </p:pic>
      <p:sp>
        <p:nvSpPr>
          <p:cNvPr id="37" name="Google Shape;37;p108"/>
          <p:cNvSpPr txBox="1">
            <a:spLocks noGrp="1"/>
          </p:cNvSpPr>
          <p:nvPr>
            <p:ph type="body" idx="1"/>
          </p:nvPr>
        </p:nvSpPr>
        <p:spPr>
          <a:xfrm>
            <a:off x="587200" y="2042160"/>
            <a:ext cx="10766600" cy="35203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8" name="Google Shape;38;p108"/>
          <p:cNvCxnSpPr/>
          <p:nvPr/>
        </p:nvCxnSpPr>
        <p:spPr>
          <a:xfrm>
            <a:off x="336199" y="1466813"/>
            <a:ext cx="11519602" cy="0"/>
          </a:xfrm>
          <a:prstGeom prst="straightConnector1">
            <a:avLst/>
          </a:prstGeom>
          <a:noFill/>
          <a:ln w="9525" cap="flat" cmpd="sng">
            <a:solidFill>
              <a:schemeClr val="dk2"/>
            </a:solidFill>
            <a:prstDash val="solid"/>
            <a:miter lim="800000"/>
            <a:headEnd type="none" w="sm" len="sm"/>
            <a:tailEnd type="none" w="sm" len="sm"/>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1"/>
        <p:cNvGrpSpPr/>
        <p:nvPr/>
      </p:nvGrpSpPr>
      <p:grpSpPr>
        <a:xfrm>
          <a:off x="0" y="0"/>
          <a:ext cx="0" cy="0"/>
          <a:chOff x="0" y="0"/>
          <a:chExt cx="0" cy="0"/>
        </a:xfrm>
      </p:grpSpPr>
      <p:sp>
        <p:nvSpPr>
          <p:cNvPr id="232" name="Google Shape;232;p1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13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4" name="Google Shape;234;p13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5" name="Google Shape;235;p1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p1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7" name="Google Shape;237;p1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38"/>
        <p:cNvGrpSpPr/>
        <p:nvPr/>
      </p:nvGrpSpPr>
      <p:grpSpPr>
        <a:xfrm>
          <a:off x="0" y="0"/>
          <a:ext cx="0" cy="0"/>
          <a:chOff x="0" y="0"/>
          <a:chExt cx="0" cy="0"/>
        </a:xfrm>
      </p:grpSpPr>
      <p:sp>
        <p:nvSpPr>
          <p:cNvPr id="239" name="Google Shape;239;p13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0" name="Google Shape;240;p13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1" name="Google Shape;241;p13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2" name="Google Shape;242;p13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3" name="Google Shape;243;p13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4" name="Google Shape;244;p1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p1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1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7"/>
        <p:cNvGrpSpPr/>
        <p:nvPr/>
      </p:nvGrpSpPr>
      <p:grpSpPr>
        <a:xfrm>
          <a:off x="0" y="0"/>
          <a:ext cx="0" cy="0"/>
          <a:chOff x="0" y="0"/>
          <a:chExt cx="0" cy="0"/>
        </a:xfrm>
      </p:grpSpPr>
      <p:sp>
        <p:nvSpPr>
          <p:cNvPr id="248" name="Google Shape;248;p1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9" name="Google Shape;249;p1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0" name="Google Shape;250;p1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p1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2"/>
        <p:cNvGrpSpPr/>
        <p:nvPr/>
      </p:nvGrpSpPr>
      <p:grpSpPr>
        <a:xfrm>
          <a:off x="0" y="0"/>
          <a:ext cx="0" cy="0"/>
          <a:chOff x="0" y="0"/>
          <a:chExt cx="0" cy="0"/>
        </a:xfrm>
      </p:grpSpPr>
      <p:sp>
        <p:nvSpPr>
          <p:cNvPr id="253" name="Google Shape;253;p1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4" name="Google Shape;254;p1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5" name="Google Shape;255;p1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56"/>
        <p:cNvGrpSpPr/>
        <p:nvPr/>
      </p:nvGrpSpPr>
      <p:grpSpPr>
        <a:xfrm>
          <a:off x="0" y="0"/>
          <a:ext cx="0" cy="0"/>
          <a:chOff x="0" y="0"/>
          <a:chExt cx="0" cy="0"/>
        </a:xfrm>
      </p:grpSpPr>
      <p:sp>
        <p:nvSpPr>
          <p:cNvPr id="257" name="Google Shape;257;p1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8" name="Google Shape;258;p14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59" name="Google Shape;259;p14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60" name="Google Shape;260;p1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1" name="Google Shape;261;p1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2" name="Google Shape;262;p1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63"/>
        <p:cNvGrpSpPr/>
        <p:nvPr/>
      </p:nvGrpSpPr>
      <p:grpSpPr>
        <a:xfrm>
          <a:off x="0" y="0"/>
          <a:ext cx="0" cy="0"/>
          <a:chOff x="0" y="0"/>
          <a:chExt cx="0" cy="0"/>
        </a:xfrm>
      </p:grpSpPr>
      <p:sp>
        <p:nvSpPr>
          <p:cNvPr id="264" name="Google Shape;264;p1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5" name="Google Shape;265;p142"/>
          <p:cNvSpPr>
            <a:spLocks noGrp="1"/>
          </p:cNvSpPr>
          <p:nvPr>
            <p:ph type="pic" idx="2"/>
          </p:nvPr>
        </p:nvSpPr>
        <p:spPr>
          <a:xfrm>
            <a:off x="5183188" y="987425"/>
            <a:ext cx="6172200" cy="4873625"/>
          </a:xfrm>
          <a:prstGeom prst="rect">
            <a:avLst/>
          </a:prstGeom>
          <a:noFill/>
          <a:ln>
            <a:noFill/>
          </a:ln>
        </p:spPr>
      </p:sp>
      <p:sp>
        <p:nvSpPr>
          <p:cNvPr id="266" name="Google Shape;266;p14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67" name="Google Shape;267;p1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8" name="Google Shape;268;p1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9" name="Google Shape;269;p1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70"/>
        <p:cNvGrpSpPr/>
        <p:nvPr/>
      </p:nvGrpSpPr>
      <p:grpSpPr>
        <a:xfrm>
          <a:off x="0" y="0"/>
          <a:ext cx="0" cy="0"/>
          <a:chOff x="0" y="0"/>
          <a:chExt cx="0" cy="0"/>
        </a:xfrm>
      </p:grpSpPr>
      <p:sp>
        <p:nvSpPr>
          <p:cNvPr id="271" name="Google Shape;271;p1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2" name="Google Shape;272;p14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3" name="Google Shape;273;p1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p1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5" name="Google Shape;275;p1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76"/>
        <p:cNvGrpSpPr/>
        <p:nvPr/>
      </p:nvGrpSpPr>
      <p:grpSpPr>
        <a:xfrm>
          <a:off x="0" y="0"/>
          <a:ext cx="0" cy="0"/>
          <a:chOff x="0" y="0"/>
          <a:chExt cx="0" cy="0"/>
        </a:xfrm>
      </p:grpSpPr>
      <p:sp>
        <p:nvSpPr>
          <p:cNvPr id="277" name="Google Shape;277;p14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8" name="Google Shape;278;p14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9" name="Google Shape;279;p1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0" name="Google Shape;280;p1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1" name="Google Shape;281;p1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5_Picture and Content (half page)">
  <p:cSld name="5_Picture and Content (half page)">
    <p:spTree>
      <p:nvGrpSpPr>
        <p:cNvPr id="1" name="Shape 282"/>
        <p:cNvGrpSpPr/>
        <p:nvPr/>
      </p:nvGrpSpPr>
      <p:grpSpPr>
        <a:xfrm>
          <a:off x="0" y="0"/>
          <a:ext cx="0" cy="0"/>
          <a:chOff x="0" y="0"/>
          <a:chExt cx="0" cy="0"/>
        </a:xfrm>
      </p:grpSpPr>
      <p:sp>
        <p:nvSpPr>
          <p:cNvPr id="283" name="Google Shape;283;p145"/>
          <p:cNvSpPr txBox="1">
            <a:spLocks noGrp="1"/>
          </p:cNvSpPr>
          <p:nvPr>
            <p:ph type="body" idx="1"/>
          </p:nvPr>
        </p:nvSpPr>
        <p:spPr>
          <a:xfrm>
            <a:off x="6817056" y="1982791"/>
            <a:ext cx="4926841" cy="3769957"/>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0E434E"/>
              </a:buClr>
              <a:buSzPts val="2800"/>
              <a:buChar char="•"/>
              <a:defRPr>
                <a:solidFill>
                  <a:srgbClr val="0E434E"/>
                </a:solidFill>
              </a:defRPr>
            </a:lvl1pPr>
            <a:lvl2pPr marL="914400" lvl="1" indent="-381000" algn="l">
              <a:lnSpc>
                <a:spcPct val="90000"/>
              </a:lnSpc>
              <a:spcBef>
                <a:spcPts val="500"/>
              </a:spcBef>
              <a:spcAft>
                <a:spcPts val="0"/>
              </a:spcAft>
              <a:buClr>
                <a:srgbClr val="0E434E"/>
              </a:buClr>
              <a:buSzPts val="2400"/>
              <a:buChar char="•"/>
              <a:defRPr>
                <a:solidFill>
                  <a:srgbClr val="0E434E"/>
                </a:solidFill>
              </a:defRPr>
            </a:lvl2pPr>
            <a:lvl3pPr marL="1371600" lvl="2" indent="-355600" algn="l">
              <a:lnSpc>
                <a:spcPct val="90000"/>
              </a:lnSpc>
              <a:spcBef>
                <a:spcPts val="500"/>
              </a:spcBef>
              <a:spcAft>
                <a:spcPts val="0"/>
              </a:spcAft>
              <a:buClr>
                <a:srgbClr val="0E434E"/>
              </a:buClr>
              <a:buSzPts val="2000"/>
              <a:buChar char="•"/>
              <a:defRPr>
                <a:solidFill>
                  <a:srgbClr val="0E434E"/>
                </a:solidFill>
              </a:defRPr>
            </a:lvl3pPr>
            <a:lvl4pPr marL="1828800" lvl="3" indent="-342900" algn="l">
              <a:lnSpc>
                <a:spcPct val="90000"/>
              </a:lnSpc>
              <a:spcBef>
                <a:spcPts val="500"/>
              </a:spcBef>
              <a:spcAft>
                <a:spcPts val="0"/>
              </a:spcAft>
              <a:buClr>
                <a:srgbClr val="0E434E"/>
              </a:buClr>
              <a:buSzPts val="1800"/>
              <a:buChar char="•"/>
              <a:defRPr>
                <a:solidFill>
                  <a:srgbClr val="0E434E"/>
                </a:solidFill>
              </a:defRPr>
            </a:lvl4pPr>
            <a:lvl5pPr marL="2286000" lvl="4" indent="-342900" algn="l">
              <a:lnSpc>
                <a:spcPct val="90000"/>
              </a:lnSpc>
              <a:spcBef>
                <a:spcPts val="500"/>
              </a:spcBef>
              <a:spcAft>
                <a:spcPts val="0"/>
              </a:spcAft>
              <a:buClr>
                <a:srgbClr val="0E434E"/>
              </a:buClr>
              <a:buSzPts val="1800"/>
              <a:buChar char="•"/>
              <a:defRPr>
                <a:solidFill>
                  <a:srgbClr val="0E4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4" name="Google Shape;284;p145"/>
          <p:cNvSpPr txBox="1">
            <a:spLocks noGrp="1"/>
          </p:cNvSpPr>
          <p:nvPr>
            <p:ph type="title"/>
          </p:nvPr>
        </p:nvSpPr>
        <p:spPr>
          <a:xfrm>
            <a:off x="6817056" y="640026"/>
            <a:ext cx="4669266"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rgbClr val="0E434E"/>
              </a:buClr>
              <a:buSzPts val="4400"/>
              <a:buFont typeface="Calibri"/>
              <a:buNone/>
              <a:defRPr>
                <a:solidFill>
                  <a:srgbClr val="0E434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85" name="Google Shape;285;p145"/>
          <p:cNvCxnSpPr/>
          <p:nvPr/>
        </p:nvCxnSpPr>
        <p:spPr>
          <a:xfrm>
            <a:off x="-46383" y="882104"/>
            <a:ext cx="6650745" cy="0"/>
          </a:xfrm>
          <a:prstGeom prst="straightConnector1">
            <a:avLst/>
          </a:prstGeom>
          <a:noFill/>
          <a:ln w="22225" cap="flat" cmpd="sng">
            <a:solidFill>
              <a:srgbClr val="0E434E"/>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6_Titel und Inhalt">
  <p:cSld name="6_Titel und Inhalt">
    <p:bg>
      <p:bgPr>
        <a:solidFill>
          <a:schemeClr val="lt2"/>
        </a:solidFill>
        <a:effectLst/>
      </p:bgPr>
    </p:bg>
    <p:spTree>
      <p:nvGrpSpPr>
        <p:cNvPr id="1" name="Shape 286"/>
        <p:cNvGrpSpPr/>
        <p:nvPr/>
      </p:nvGrpSpPr>
      <p:grpSpPr>
        <a:xfrm>
          <a:off x="0" y="0"/>
          <a:ext cx="0" cy="0"/>
          <a:chOff x="0" y="0"/>
          <a:chExt cx="0" cy="0"/>
        </a:xfrm>
      </p:grpSpPr>
      <p:sp>
        <p:nvSpPr>
          <p:cNvPr id="287" name="Google Shape;287;p146"/>
          <p:cNvSpPr txBox="1">
            <a:spLocks noGrp="1"/>
          </p:cNvSpPr>
          <p:nvPr>
            <p:ph type="ctrTitle"/>
          </p:nvPr>
        </p:nvSpPr>
        <p:spPr>
          <a:xfrm>
            <a:off x="2943770" y="2791006"/>
            <a:ext cx="8510744" cy="1030689"/>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3"/>
              </a:buClr>
              <a:buSzPts val="8000"/>
              <a:buFont typeface="Calibri"/>
              <a:buNone/>
              <a:defRPr sz="8000" b="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8" name="Google Shape;288;p146"/>
          <p:cNvSpPr txBox="1">
            <a:spLocks noGrp="1"/>
          </p:cNvSpPr>
          <p:nvPr>
            <p:ph type="subTitle" idx="1"/>
          </p:nvPr>
        </p:nvSpPr>
        <p:spPr>
          <a:xfrm>
            <a:off x="2943770" y="4200198"/>
            <a:ext cx="7691406" cy="569906"/>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accent3"/>
              </a:buClr>
              <a:buSzPts val="2200"/>
              <a:buNone/>
              <a:defRPr sz="2200" b="0" i="0">
                <a:solidFill>
                  <a:schemeClr val="accent3"/>
                </a:solidFill>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cxnSp>
        <p:nvCxnSpPr>
          <p:cNvPr id="289" name="Google Shape;289;p146"/>
          <p:cNvCxnSpPr/>
          <p:nvPr/>
        </p:nvCxnSpPr>
        <p:spPr>
          <a:xfrm>
            <a:off x="0" y="3406349"/>
            <a:ext cx="2589575" cy="0"/>
          </a:xfrm>
          <a:prstGeom prst="straightConnector1">
            <a:avLst/>
          </a:prstGeom>
          <a:noFill/>
          <a:ln w="22225" cap="flat" cmpd="sng">
            <a:solidFill>
              <a:schemeClr val="accent3"/>
            </a:solidFill>
            <a:prstDash val="solid"/>
            <a:miter lim="800000"/>
            <a:headEnd type="none" w="sm" len="sm"/>
            <a:tailEnd type="none" w="sm" len="sm"/>
          </a:ln>
        </p:spPr>
      </p:cxnSp>
      <p:cxnSp>
        <p:nvCxnSpPr>
          <p:cNvPr id="290" name="Google Shape;290;p146"/>
          <p:cNvCxnSpPr/>
          <p:nvPr/>
        </p:nvCxnSpPr>
        <p:spPr>
          <a:xfrm>
            <a:off x="0" y="3406349"/>
            <a:ext cx="2589575" cy="0"/>
          </a:xfrm>
          <a:prstGeom prst="straightConnector1">
            <a:avLst/>
          </a:prstGeom>
          <a:noFill/>
          <a:ln w="22225" cap="flat" cmpd="sng">
            <a:solidFill>
              <a:schemeClr val="accent3"/>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pos="184">
          <p15:clr>
            <a:srgbClr val="A4A3A4"/>
          </p15:clr>
        </p15:guide>
        <p15:guide id="2" orient="horz" pos="204">
          <p15:clr>
            <a:srgbClr val="A4A3A4"/>
          </p15:clr>
        </p15:guide>
        <p15:guide id="3" pos="6551">
          <p15:clr>
            <a:srgbClr val="A4A3A4"/>
          </p15:clr>
        </p15:guide>
        <p15:guide id="4" orient="horz" pos="448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
        <p:cNvGrpSpPr/>
        <p:nvPr/>
      </p:nvGrpSpPr>
      <p:grpSpPr>
        <a:xfrm>
          <a:off x="0" y="0"/>
          <a:ext cx="0" cy="0"/>
          <a:chOff x="0" y="0"/>
          <a:chExt cx="0" cy="0"/>
        </a:xfrm>
      </p:grpSpPr>
      <p:sp>
        <p:nvSpPr>
          <p:cNvPr id="40" name="Google Shape;40;p10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0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0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0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0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8_Titel und Inhalt">
  <p:cSld name="8_Titel und Inhalt">
    <p:bg>
      <p:bgPr>
        <a:solidFill>
          <a:schemeClr val="dk2"/>
        </a:solidFill>
        <a:effectLst/>
      </p:bgPr>
    </p:bg>
    <p:spTree>
      <p:nvGrpSpPr>
        <p:cNvPr id="1" name="Shape 291"/>
        <p:cNvGrpSpPr/>
        <p:nvPr/>
      </p:nvGrpSpPr>
      <p:grpSpPr>
        <a:xfrm>
          <a:off x="0" y="0"/>
          <a:ext cx="0" cy="0"/>
          <a:chOff x="0" y="0"/>
          <a:chExt cx="0" cy="0"/>
        </a:xfrm>
      </p:grpSpPr>
      <p:sp>
        <p:nvSpPr>
          <p:cNvPr id="292" name="Google Shape;292;p147"/>
          <p:cNvSpPr txBox="1">
            <a:spLocks noGrp="1"/>
          </p:cNvSpPr>
          <p:nvPr>
            <p:ph type="ctrTitle"/>
          </p:nvPr>
        </p:nvSpPr>
        <p:spPr>
          <a:xfrm>
            <a:off x="2943770" y="2791006"/>
            <a:ext cx="8510744" cy="1030689"/>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8000"/>
              <a:buFont typeface="Calibri"/>
              <a:buNone/>
              <a:defRPr sz="8000" b="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3" name="Google Shape;293;p147"/>
          <p:cNvSpPr txBox="1">
            <a:spLocks noGrp="1"/>
          </p:cNvSpPr>
          <p:nvPr>
            <p:ph type="subTitle" idx="1"/>
          </p:nvPr>
        </p:nvSpPr>
        <p:spPr>
          <a:xfrm>
            <a:off x="2943770" y="4200198"/>
            <a:ext cx="7691406" cy="569906"/>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accent2"/>
              </a:buClr>
              <a:buSzPts val="2200"/>
              <a:buNone/>
              <a:defRPr sz="2200" b="0" i="0">
                <a:solidFill>
                  <a:schemeClr val="accent2"/>
                </a:solidFill>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cxnSp>
        <p:nvCxnSpPr>
          <p:cNvPr id="294" name="Google Shape;294;p147"/>
          <p:cNvCxnSpPr/>
          <p:nvPr/>
        </p:nvCxnSpPr>
        <p:spPr>
          <a:xfrm>
            <a:off x="0" y="3406349"/>
            <a:ext cx="2589575" cy="0"/>
          </a:xfrm>
          <a:prstGeom prst="straightConnector1">
            <a:avLst/>
          </a:prstGeom>
          <a:noFill/>
          <a:ln w="22225" cap="flat" cmpd="sng">
            <a:solidFill>
              <a:schemeClr val="accent2"/>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pos="184">
          <p15:clr>
            <a:srgbClr val="A4A3A4"/>
          </p15:clr>
        </p15:guide>
        <p15:guide id="2" orient="horz" pos="204">
          <p15:clr>
            <a:srgbClr val="A4A3A4"/>
          </p15:clr>
        </p15:guide>
        <p15:guide id="3" pos="6551">
          <p15:clr>
            <a:srgbClr val="A4A3A4"/>
          </p15:clr>
        </p15:guide>
        <p15:guide id="4" orient="horz" pos="4481">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7_Titel und Inhalt">
  <p:cSld name="7_Titel und Inhalt">
    <p:bg>
      <p:bgPr>
        <a:solidFill>
          <a:srgbClr val="F6F4D5"/>
        </a:solidFill>
        <a:effectLst/>
      </p:bgPr>
    </p:bg>
    <p:spTree>
      <p:nvGrpSpPr>
        <p:cNvPr id="1" name="Shape 295"/>
        <p:cNvGrpSpPr/>
        <p:nvPr/>
      </p:nvGrpSpPr>
      <p:grpSpPr>
        <a:xfrm>
          <a:off x="0" y="0"/>
          <a:ext cx="0" cy="0"/>
          <a:chOff x="0" y="0"/>
          <a:chExt cx="0" cy="0"/>
        </a:xfrm>
      </p:grpSpPr>
      <p:sp>
        <p:nvSpPr>
          <p:cNvPr id="296" name="Google Shape;296;p114"/>
          <p:cNvSpPr txBox="1">
            <a:spLocks noGrp="1"/>
          </p:cNvSpPr>
          <p:nvPr>
            <p:ph type="ctrTitle"/>
          </p:nvPr>
        </p:nvSpPr>
        <p:spPr>
          <a:xfrm>
            <a:off x="2943770" y="2791006"/>
            <a:ext cx="8510744" cy="1030689"/>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56475"/>
              </a:buClr>
              <a:buSzPts val="8000"/>
              <a:buFont typeface="Calibri"/>
              <a:buNone/>
              <a:defRPr sz="8000" b="0">
                <a:solidFill>
                  <a:srgbClr val="1564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7" name="Google Shape;297;p114"/>
          <p:cNvSpPr txBox="1">
            <a:spLocks noGrp="1"/>
          </p:cNvSpPr>
          <p:nvPr>
            <p:ph type="subTitle" idx="1"/>
          </p:nvPr>
        </p:nvSpPr>
        <p:spPr>
          <a:xfrm>
            <a:off x="2943770" y="4200198"/>
            <a:ext cx="7691406" cy="569906"/>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rgbClr val="156475"/>
              </a:buClr>
              <a:buSzPts val="2200"/>
              <a:buNone/>
              <a:defRPr sz="2200" b="0" i="0">
                <a:solidFill>
                  <a:srgbClr val="156475"/>
                </a:solidFill>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cxnSp>
        <p:nvCxnSpPr>
          <p:cNvPr id="298" name="Google Shape;298;p114"/>
          <p:cNvCxnSpPr/>
          <p:nvPr/>
        </p:nvCxnSpPr>
        <p:spPr>
          <a:xfrm>
            <a:off x="0" y="3406349"/>
            <a:ext cx="2589575" cy="0"/>
          </a:xfrm>
          <a:prstGeom prst="straightConnector1">
            <a:avLst/>
          </a:prstGeom>
          <a:noFill/>
          <a:ln w="22225" cap="flat" cmpd="sng">
            <a:solidFill>
              <a:srgbClr val="156475"/>
            </a:solidFill>
            <a:prstDash val="solid"/>
            <a:miter lim="800000"/>
            <a:headEnd type="none" w="sm" len="sm"/>
            <a:tailEnd type="none" w="sm" len="sm"/>
          </a:ln>
        </p:spPr>
      </p:cxnSp>
      <p:cxnSp>
        <p:nvCxnSpPr>
          <p:cNvPr id="299" name="Google Shape;299;p114"/>
          <p:cNvCxnSpPr/>
          <p:nvPr/>
        </p:nvCxnSpPr>
        <p:spPr>
          <a:xfrm>
            <a:off x="0" y="3406349"/>
            <a:ext cx="2589575" cy="0"/>
          </a:xfrm>
          <a:prstGeom prst="straightConnector1">
            <a:avLst/>
          </a:prstGeom>
          <a:noFill/>
          <a:ln w="22225" cap="flat" cmpd="sng">
            <a:solidFill>
              <a:srgbClr val="156475"/>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pos="184">
          <p15:clr>
            <a:srgbClr val="A4A3A4"/>
          </p15:clr>
        </p15:guide>
        <p15:guide id="2" orient="horz" pos="204">
          <p15:clr>
            <a:srgbClr val="A4A3A4"/>
          </p15:clr>
        </p15:guide>
        <p15:guide id="3" pos="6551">
          <p15:clr>
            <a:srgbClr val="A4A3A4"/>
          </p15:clr>
        </p15:guide>
        <p15:guide id="4" orient="horz" pos="448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1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1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1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1" name="Google Shape;61;p1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4"/>
        <p:cNvGrpSpPr/>
        <p:nvPr/>
      </p:nvGrpSpPr>
      <p:grpSpPr>
        <a:xfrm>
          <a:off x="0" y="0"/>
          <a:ext cx="0" cy="0"/>
          <a:chOff x="0" y="0"/>
          <a:chExt cx="0" cy="0"/>
        </a:xfrm>
      </p:grpSpPr>
      <p:sp>
        <p:nvSpPr>
          <p:cNvPr id="65" name="Google Shape;65;p1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1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
        <p:nvSpPr>
          <p:cNvPr id="77" name="Google Shape;77;p1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theme" Target="../theme/theme4.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7"/>
        <p:cNvGrpSpPr/>
        <p:nvPr/>
      </p:nvGrpSpPr>
      <p:grpSpPr>
        <a:xfrm>
          <a:off x="0" y="0"/>
          <a:ext cx="0" cy="0"/>
          <a:chOff x="0" y="0"/>
          <a:chExt cx="0" cy="0"/>
        </a:xfrm>
      </p:grpSpPr>
      <p:sp>
        <p:nvSpPr>
          <p:cNvPr id="128" name="Google Shape;128;p10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9" name="Google Shape;129;p10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30" name="Google Shape;130;p10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31" name="Google Shape;131;p10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32" name="Google Shape;132;p10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7"/>
        <p:cNvGrpSpPr/>
        <p:nvPr/>
      </p:nvGrpSpPr>
      <p:grpSpPr>
        <a:xfrm>
          <a:off x="0" y="0"/>
          <a:ext cx="0" cy="0"/>
          <a:chOff x="0" y="0"/>
          <a:chExt cx="0" cy="0"/>
        </a:xfrm>
      </p:grpSpPr>
      <p:sp>
        <p:nvSpPr>
          <p:cNvPr id="138" name="Google Shape;138;p1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9" name="Google Shape;139;p1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40" name="Google Shape;140;p1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41" name="Google Shape;141;p1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42" name="Google Shape;142;p1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p1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0" name="Google Shape;150;p1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1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8999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2" name="Google Shape;152;p1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8999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3" name="Google Shape;153;p1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8999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eu-promens.limesurvey.net/246547?lang=cs-informal"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https://commission.europa.eu/strategy-and-policy/priorities-2019-2024/promoting-our-european-way-life/european-health-union/comprehensive-approach-mental-health_en"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eu-promens.eu/training-czechia-1-cs/pages/training-material"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hyperlink" Target="https://guides.hsict.library.utoronto.ca/c.php?g=422314&amp;p=2883421"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hyperlink" Target="https://pmc.ncbi.nlm.nih.gov/articles/PMC8873279/"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hyperlink" Target="https://www.bitesizelearning.co.uk/resources/thomas-kilmann-conflict-model" TargetMode="Externa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hyperlink" Target="https://professionalleadershipinstitute.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hyperlink" Target="https://pmc.ncbi.nlm.nih.gov/articles/PMC8873279/"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pmc.ncbi.nlm.nih.gov/articles/PMC6361117/"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hyperlink" Target="https://www.ncbi.nlm.nih.gov/books/NBK2637/" TargetMode="External"/><Relationship Id="rId4" Type="http://schemas.openxmlformats.org/officeDocument/2006/relationships/hyperlink" Target="https://pubmed.ncbi.nlm.nih.gov/15465961/"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pmc.ncbi.nlm.nih.gov/articles/PMC6361117/"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hyperlink" Target="https://www.ncbi.nlm.nih.gov/books/NBK2637/" TargetMode="External"/><Relationship Id="rId4" Type="http://schemas.openxmlformats.org/officeDocument/2006/relationships/hyperlink" Target="https://pubmed.ncbi.nlm.nih.gov/15465961/"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pmc.ncbi.nlm.nih.gov/articles/PMC6361117/"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hyperlink" Target="https://www.ncbi.nlm.nih.gov/books/NBK2637/" TargetMode="External"/><Relationship Id="rId4" Type="http://schemas.openxmlformats.org/officeDocument/2006/relationships/hyperlink" Target="https://pubmed.ncbi.nlm.nih.gov/15465961/"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pmc.ncbi.nlm.nih.gov/articles/PMC6361117/"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hyperlink" Target="https://www.ncbi.nlm.nih.gov/books/NBK2637/" TargetMode="External"/><Relationship Id="rId4" Type="http://schemas.openxmlformats.org/officeDocument/2006/relationships/hyperlink" Target="https://pubmed.ncbi.nlm.nih.gov/15465961/"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https://www.cmhnetwork.org/wp-content/uploads/2020/07/New_Practical-Guide-to-Self-Care-for-Wraparound-Professionals-1.pdf?utm_source=chatgpt.com" TargetMode="External"/><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s://www.cmhnetwork.org/wp-content/uploads/2020/07/New_Practical-Guide-to-Self-Care-for-Wraparound-Professionals-1.pdf?utm_source=chatgpt.com" TargetMode="External"/><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mindgarden.com/117-maslach-burnout-inventory-mbi"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hyperlink" Target="https://www.nevyhasni.cz/start-testu" TargetMode="External"/><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hyperlink" Target="https://eu-promens.limesurvey.net/125425?lang=cs-informal" TargetMode="External"/><Relationship Id="rId2" Type="http://schemas.openxmlformats.org/officeDocument/2006/relationships/notesSlide" Target="../notesSlides/notesSlide71.xml"/><Relationship Id="rId1" Type="http://schemas.openxmlformats.org/officeDocument/2006/relationships/slideLayout" Target="../slideLayouts/slideLayout19.xml"/><Relationship Id="rId4" Type="http://schemas.openxmlformats.org/officeDocument/2006/relationships/image" Target="../media/image25.jpg"/></Relationships>
</file>

<file path=ppt/slides/_rels/slide72.xml.rels><?xml version="1.0" encoding="UTF-8" standalone="yes"?>
<Relationships xmlns="http://schemas.openxmlformats.org/package/2006/relationships"><Relationship Id="rId3" Type="http://schemas.openxmlformats.org/officeDocument/2006/relationships/hyperlink" Target="https://eu-promens.limesurvey.net/988335?lang=cs-informal" TargetMode="External"/><Relationship Id="rId2" Type="http://schemas.openxmlformats.org/officeDocument/2006/relationships/notesSlide" Target="../notesSlides/notesSlide72.xml"/><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73.xml.rels><?xml version="1.0" encoding="UTF-8" standalone="yes"?>
<Relationships xmlns="http://schemas.openxmlformats.org/package/2006/relationships"><Relationship Id="rId3" Type="http://schemas.openxmlformats.org/officeDocument/2006/relationships/hyperlink" Target="https://eu-promens.limesurvey.net/681297?lang=cs-informal" TargetMode="External"/><Relationship Id="rId2" Type="http://schemas.openxmlformats.org/officeDocument/2006/relationships/notesSlide" Target="../notesSlides/notesSlide73.xml"/><Relationship Id="rId1" Type="http://schemas.openxmlformats.org/officeDocument/2006/relationships/slideLayout" Target="../slideLayouts/slideLayout19.xml"/><Relationship Id="rId4" Type="http://schemas.openxmlformats.org/officeDocument/2006/relationships/image" Target="../media/image27.jp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hyperlink" Target="mailto:lucie.havlikova@nudz.cz" TargetMode="External"/><Relationship Id="rId2" Type="http://schemas.openxmlformats.org/officeDocument/2006/relationships/notesSlide" Target="../notesSlides/notesSlide75.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www.eu-promens.eu" TargetMode="External"/><Relationship Id="rId4" Type="http://schemas.openxmlformats.org/officeDocument/2006/relationships/hyperlink" Target="mailto:monika.dvorakova@nudz.cz"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
          <p:cNvSpPr txBox="1">
            <a:spLocks noGrp="1"/>
          </p:cNvSpPr>
          <p:nvPr>
            <p:ph type="ctrTitle"/>
          </p:nvPr>
        </p:nvSpPr>
        <p:spPr>
          <a:xfrm>
            <a:off x="1524000" y="2572205"/>
            <a:ext cx="9144000" cy="96340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58595B"/>
              </a:buClr>
              <a:buSzPts val="5400"/>
              <a:buFont typeface="Calibri"/>
              <a:buNone/>
            </a:pPr>
            <a:r>
              <a:rPr lang="cs-CZ" sz="5400">
                <a:solidFill>
                  <a:srgbClr val="58595B"/>
                </a:solidFill>
                <a:latin typeface="Calibri"/>
                <a:ea typeface="Calibri"/>
                <a:cs typeface="Calibri"/>
                <a:sym typeface="Calibri"/>
              </a:rPr>
              <a:t>Školení pro pokročilé</a:t>
            </a:r>
            <a:endParaRPr/>
          </a:p>
        </p:txBody>
      </p:sp>
      <p:sp>
        <p:nvSpPr>
          <p:cNvPr id="305" name="Google Shape;305;p1"/>
          <p:cNvSpPr txBox="1">
            <a:spLocks noGrp="1"/>
          </p:cNvSpPr>
          <p:nvPr>
            <p:ph type="subTitle" idx="1"/>
          </p:nvPr>
        </p:nvSpPr>
        <p:spPr>
          <a:xfrm>
            <a:off x="781050" y="3861118"/>
            <a:ext cx="10629900" cy="701876"/>
          </a:xfrm>
          <a:prstGeom prst="rect">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5A8BA"/>
              </a:buClr>
              <a:buSzPts val="3600"/>
              <a:buNone/>
            </a:pPr>
            <a:r>
              <a:rPr lang="cs-CZ" sz="3600" b="1">
                <a:solidFill>
                  <a:srgbClr val="25A8BA"/>
                </a:solidFill>
                <a:latin typeface="Calibri"/>
                <a:ea typeface="Calibri"/>
                <a:cs typeface="Calibri"/>
                <a:sym typeface="Calibri"/>
              </a:rPr>
              <a:t>MULTIDISCIPLINÁRNÍ PŘÍSTUP K DUŠEVNÍMU ZDRAVÍ</a:t>
            </a:r>
            <a:endParaRPr/>
          </a:p>
        </p:txBody>
      </p:sp>
      <p:pic>
        <p:nvPicPr>
          <p:cNvPr id="306" name="Google Shape;306;p1"/>
          <p:cNvPicPr preferRelativeResize="0"/>
          <p:nvPr/>
        </p:nvPicPr>
        <p:blipFill rotWithShape="1">
          <a:blip r:embed="rId3">
            <a:alphaModFix/>
          </a:blip>
          <a:srcRect/>
          <a:stretch/>
        </p:blipFill>
        <p:spPr>
          <a:xfrm>
            <a:off x="0" y="5807577"/>
            <a:ext cx="12192000" cy="1050423"/>
          </a:xfrm>
          <a:prstGeom prst="rect">
            <a:avLst/>
          </a:prstGeom>
          <a:noFill/>
          <a:ln>
            <a:noFill/>
          </a:ln>
        </p:spPr>
      </p:pic>
      <p:pic>
        <p:nvPicPr>
          <p:cNvPr id="307" name="Google Shape;307;p1"/>
          <p:cNvPicPr preferRelativeResize="0"/>
          <p:nvPr/>
        </p:nvPicPr>
        <p:blipFill rotWithShape="1">
          <a:blip r:embed="rId4">
            <a:alphaModFix/>
          </a:blip>
          <a:srcRect/>
          <a:stretch/>
        </p:blipFill>
        <p:spPr>
          <a:xfrm>
            <a:off x="9157263" y="6199243"/>
            <a:ext cx="2469029" cy="526445"/>
          </a:xfrm>
          <a:prstGeom prst="rect">
            <a:avLst/>
          </a:prstGeom>
          <a:noFill/>
          <a:ln>
            <a:noFill/>
          </a:ln>
        </p:spPr>
      </p:pic>
      <p:pic>
        <p:nvPicPr>
          <p:cNvPr id="308" name="Google Shape;308;p1"/>
          <p:cNvPicPr preferRelativeResize="0"/>
          <p:nvPr/>
        </p:nvPicPr>
        <p:blipFill rotWithShape="1">
          <a:blip r:embed="rId5">
            <a:alphaModFix/>
          </a:blip>
          <a:srcRect/>
          <a:stretch/>
        </p:blipFill>
        <p:spPr>
          <a:xfrm>
            <a:off x="668430" y="213806"/>
            <a:ext cx="1421840" cy="570368"/>
          </a:xfrm>
          <a:prstGeom prst="rect">
            <a:avLst/>
          </a:prstGeom>
          <a:noFill/>
          <a:ln>
            <a:noFill/>
          </a:ln>
        </p:spPr>
      </p:pic>
      <p:pic>
        <p:nvPicPr>
          <p:cNvPr id="309" name="Google Shape;309;p1"/>
          <p:cNvPicPr preferRelativeResize="0"/>
          <p:nvPr/>
        </p:nvPicPr>
        <p:blipFill rotWithShape="1">
          <a:blip r:embed="rId6">
            <a:alphaModFix/>
          </a:blip>
          <a:srcRect/>
          <a:stretch/>
        </p:blipFill>
        <p:spPr>
          <a:xfrm>
            <a:off x="10156454" y="132312"/>
            <a:ext cx="1469838" cy="750794"/>
          </a:xfrm>
          <a:prstGeom prst="rect">
            <a:avLst/>
          </a:prstGeom>
          <a:noFill/>
          <a:ln>
            <a:noFill/>
          </a:ln>
        </p:spPr>
      </p:pic>
      <p:pic>
        <p:nvPicPr>
          <p:cNvPr id="310" name="Google Shape;310;p1"/>
          <p:cNvPicPr preferRelativeResize="0"/>
          <p:nvPr/>
        </p:nvPicPr>
        <p:blipFill rotWithShape="1">
          <a:blip r:embed="rId7">
            <a:alphaModFix/>
          </a:blip>
          <a:srcRect/>
          <a:stretch/>
        </p:blipFill>
        <p:spPr>
          <a:xfrm>
            <a:off x="4917399" y="1054334"/>
            <a:ext cx="1957806" cy="1472764"/>
          </a:xfrm>
          <a:prstGeom prst="rect">
            <a:avLst/>
          </a:prstGeom>
          <a:noFill/>
          <a:ln>
            <a:noFill/>
          </a:ln>
        </p:spPr>
      </p:pic>
      <p:pic>
        <p:nvPicPr>
          <p:cNvPr id="311" name="Google Shape;311;p1" descr="Over Trimbos - Trimbos — AcademicTransfer"/>
          <p:cNvPicPr preferRelativeResize="0"/>
          <p:nvPr/>
        </p:nvPicPr>
        <p:blipFill rotWithShape="1">
          <a:blip r:embed="rId8">
            <a:alphaModFix/>
          </a:blip>
          <a:srcRect/>
          <a:stretch/>
        </p:blipFill>
        <p:spPr>
          <a:xfrm>
            <a:off x="4914900" y="119063"/>
            <a:ext cx="2228850" cy="752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2"/>
        <p:cNvGrpSpPr/>
        <p:nvPr/>
      </p:nvGrpSpPr>
      <p:grpSpPr>
        <a:xfrm>
          <a:off x="0" y="0"/>
          <a:ext cx="0" cy="0"/>
          <a:chOff x="0" y="0"/>
          <a:chExt cx="0" cy="0"/>
        </a:xfrm>
      </p:grpSpPr>
      <p:sp>
        <p:nvSpPr>
          <p:cNvPr id="403" name="Google Shape;403;p1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4" name="Google Shape;404;p13"/>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5" name="Google Shape;405;p13"/>
          <p:cNvSpPr txBox="1">
            <a:spLocks noGrp="1"/>
          </p:cNvSpPr>
          <p:nvPr>
            <p:ph type="title"/>
          </p:nvPr>
        </p:nvSpPr>
        <p:spPr>
          <a:xfrm>
            <a:off x="804672" y="802955"/>
            <a:ext cx="4766330" cy="14540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cs-CZ" sz="3600">
                <a:solidFill>
                  <a:schemeClr val="dk2"/>
                </a:solidFill>
                <a:latin typeface="Calibri"/>
                <a:ea typeface="Calibri"/>
                <a:cs typeface="Calibri"/>
                <a:sym typeface="Calibri"/>
              </a:rPr>
              <a:t>Hodnocení před školením</a:t>
            </a:r>
            <a:endParaRPr/>
          </a:p>
        </p:txBody>
      </p:sp>
      <p:sp>
        <p:nvSpPr>
          <p:cNvPr id="406" name="Google Shape;406;p13"/>
          <p:cNvSpPr txBox="1">
            <a:spLocks noGrp="1"/>
          </p:cNvSpPr>
          <p:nvPr>
            <p:ph type="body" idx="1"/>
          </p:nvPr>
        </p:nvSpPr>
        <p:spPr>
          <a:xfrm>
            <a:off x="804672" y="2421682"/>
            <a:ext cx="4977578" cy="3639289"/>
          </a:xfrm>
          <a:prstGeom prst="rect">
            <a:avLst/>
          </a:prstGeom>
          <a:noFill/>
          <a:ln>
            <a:noFill/>
          </a:ln>
        </p:spPr>
        <p:txBody>
          <a:bodyPr spcFirstLastPara="1" wrap="square" lIns="91425" tIns="45700" rIns="91425" bIns="45700" anchor="ctr" anchorCtr="0">
            <a:normAutofit/>
          </a:bodyPr>
          <a:lstStyle/>
          <a:p>
            <a:pPr marL="0" lvl="0" indent="0" algn="l" rtl="0">
              <a:lnSpc>
                <a:spcPct val="98181"/>
              </a:lnSpc>
              <a:spcBef>
                <a:spcPts val="1000"/>
              </a:spcBef>
              <a:spcAft>
                <a:spcPts val="0"/>
              </a:spcAft>
              <a:buClr>
                <a:schemeClr val="dk1"/>
              </a:buClr>
              <a:buSzPts val="1100"/>
              <a:buFont typeface="Arial"/>
              <a:buNone/>
            </a:pPr>
            <a:r>
              <a:rPr lang="cs-CZ" sz="2400" u="sng" dirty="0">
                <a:solidFill>
                  <a:schemeClr val="hlink"/>
                </a:solidFill>
                <a:hlinkClick r:id="rId3"/>
              </a:rPr>
              <a:t>https://eu-promens.limesurvey.net/246547?lang=cs-informal</a:t>
            </a:r>
            <a:endParaRPr sz="2400" u="sng" dirty="0">
              <a:solidFill>
                <a:schemeClr val="hlink"/>
              </a:solidFill>
            </a:endParaRPr>
          </a:p>
          <a:p>
            <a:pPr marL="0" lvl="0" indent="0" algn="l" rtl="0">
              <a:lnSpc>
                <a:spcPct val="90000"/>
              </a:lnSpc>
              <a:spcBef>
                <a:spcPts val="0"/>
              </a:spcBef>
              <a:spcAft>
                <a:spcPts val="0"/>
              </a:spcAft>
              <a:buClr>
                <a:schemeClr val="dk2"/>
              </a:buClr>
              <a:buSzPts val="1800"/>
              <a:buNone/>
            </a:pPr>
            <a:endParaRPr sz="1800" dirty="0"/>
          </a:p>
        </p:txBody>
      </p:sp>
      <p:grpSp>
        <p:nvGrpSpPr>
          <p:cNvPr id="407" name="Google Shape;407;p13"/>
          <p:cNvGrpSpPr/>
          <p:nvPr/>
        </p:nvGrpSpPr>
        <p:grpSpPr>
          <a:xfrm>
            <a:off x="6369897" y="0"/>
            <a:ext cx="5822103" cy="6685267"/>
            <a:chOff x="6357228" y="0"/>
            <a:chExt cx="5822103" cy="6685267"/>
          </a:xfrm>
        </p:grpSpPr>
        <p:sp>
          <p:nvSpPr>
            <p:cNvPr id="408" name="Google Shape;408;p13"/>
            <p:cNvSpPr/>
            <p:nvPr/>
          </p:nvSpPr>
          <p:spPr>
            <a:xfrm>
              <a:off x="6357228" y="0"/>
              <a:ext cx="5822102" cy="6685267"/>
            </a:xfrm>
            <a:custGeom>
              <a:avLst/>
              <a:gdLst/>
              <a:ahLst/>
              <a:cxnLst/>
              <a:rect l="l" t="t" r="r" b="b"/>
              <a:pathLst>
                <a:path w="5822102" h="6685267" extrusionOk="0">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9" name="Google Shape;409;p13"/>
            <p:cNvSpPr/>
            <p:nvPr/>
          </p:nvSpPr>
          <p:spPr>
            <a:xfrm>
              <a:off x="6404998" y="98659"/>
              <a:ext cx="5774333" cy="6315453"/>
            </a:xfrm>
            <a:custGeom>
              <a:avLst/>
              <a:gdLst/>
              <a:ahLst/>
              <a:cxnLst/>
              <a:rect l="l" t="t" r="r" b="b"/>
              <a:pathLst>
                <a:path w="5774333" h="6315453" extrusionOk="0">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0" name="Google Shape;410;p13"/>
            <p:cNvSpPr/>
            <p:nvPr/>
          </p:nvSpPr>
          <p:spPr>
            <a:xfrm>
              <a:off x="6410220" y="131729"/>
              <a:ext cx="5769111" cy="6229400"/>
            </a:xfrm>
            <a:custGeom>
              <a:avLst/>
              <a:gdLst/>
              <a:ahLst/>
              <a:cxnLst/>
              <a:rect l="l" t="t" r="r" b="b"/>
              <a:pathLst>
                <a:path w="5769111" h="6229400" extrusionOk="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1" name="Google Shape;411;p13"/>
            <p:cNvSpPr/>
            <p:nvPr/>
          </p:nvSpPr>
          <p:spPr>
            <a:xfrm>
              <a:off x="6410220" y="131729"/>
              <a:ext cx="5769111" cy="6229400"/>
            </a:xfrm>
            <a:custGeom>
              <a:avLst/>
              <a:gdLst/>
              <a:ahLst/>
              <a:cxnLst/>
              <a:rect l="l" t="t" r="r" b="b"/>
              <a:pathLst>
                <a:path w="5769111" h="6229400" extrusionOk="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412" name="Google Shape;412;p13"/>
          <p:cNvPicPr preferRelativeResize="0"/>
          <p:nvPr/>
        </p:nvPicPr>
        <p:blipFill>
          <a:blip r:embed="rId4">
            <a:alphaModFix/>
          </a:blip>
          <a:stretch>
            <a:fillRect/>
          </a:stretch>
        </p:blipFill>
        <p:spPr>
          <a:xfrm>
            <a:off x="8387225" y="1748250"/>
            <a:ext cx="3226900" cy="32143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14"/>
          <p:cNvSpPr txBox="1">
            <a:spLocks noGrp="1"/>
          </p:cNvSpPr>
          <p:nvPr>
            <p:ph type="title"/>
          </p:nvPr>
        </p:nvSpPr>
        <p:spPr>
          <a:xfrm>
            <a:off x="587200" y="384810"/>
            <a:ext cx="9302854" cy="955675"/>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25A8BA"/>
              </a:buClr>
              <a:buSzPts val="3200"/>
              <a:buFont typeface="Calibri"/>
              <a:buNone/>
            </a:pPr>
            <a:r>
              <a:rPr lang="cs-CZ" sz="3200">
                <a:solidFill>
                  <a:srgbClr val="25A8BA"/>
                </a:solidFill>
                <a:latin typeface="Calibri"/>
                <a:ea typeface="Calibri"/>
                <a:cs typeface="Calibri"/>
                <a:sym typeface="Calibri"/>
              </a:rPr>
              <a:t>Než začneme, připomeňte si tato pravidla:</a:t>
            </a:r>
            <a:endParaRPr/>
          </a:p>
        </p:txBody>
      </p:sp>
      <p:sp>
        <p:nvSpPr>
          <p:cNvPr id="418" name="Google Shape;418;p14"/>
          <p:cNvSpPr txBox="1">
            <a:spLocks noGrp="1"/>
          </p:cNvSpPr>
          <p:nvPr>
            <p:ph type="body" idx="1"/>
          </p:nvPr>
        </p:nvSpPr>
        <p:spPr>
          <a:xfrm>
            <a:off x="587200" y="1697970"/>
            <a:ext cx="10766600" cy="3090799"/>
          </a:xfrm>
          <a:prstGeom prst="rect">
            <a:avLst/>
          </a:prstGeom>
          <a:noFill/>
          <a:ln>
            <a:noFill/>
          </a:ln>
        </p:spPr>
        <p:txBody>
          <a:bodyPr spcFirstLastPara="1" wrap="square" lIns="91425" tIns="45700" rIns="91425" bIns="45700" anchor="t" anchorCtr="0">
            <a:noAutofit/>
          </a:bodyPr>
          <a:lstStyle/>
          <a:p>
            <a:pPr marL="685800" lvl="1" indent="-228600" algn="just" rtl="0">
              <a:lnSpc>
                <a:spcPct val="90000"/>
              </a:lnSpc>
              <a:spcBef>
                <a:spcPts val="0"/>
              </a:spcBef>
              <a:spcAft>
                <a:spcPts val="0"/>
              </a:spcAft>
              <a:buClr>
                <a:srgbClr val="26324B"/>
              </a:buClr>
              <a:buSzPts val="2400"/>
              <a:buChar char="•"/>
            </a:pPr>
            <a:r>
              <a:rPr lang="cs-CZ">
                <a:solidFill>
                  <a:srgbClr val="26324B"/>
                </a:solidFill>
                <a:latin typeface="Calibri"/>
                <a:ea typeface="Calibri"/>
                <a:cs typeface="Calibri"/>
                <a:sym typeface="Calibri"/>
              </a:rPr>
              <a:t>Buďte dochvilní. Vracejte se z přestávek včas. </a:t>
            </a:r>
            <a:endParaRPr/>
          </a:p>
          <a:p>
            <a:pPr marL="685800" lvl="1" indent="-228600" algn="just" rtl="0">
              <a:lnSpc>
                <a:spcPct val="90000"/>
              </a:lnSpc>
              <a:spcBef>
                <a:spcPts val="500"/>
              </a:spcBef>
              <a:spcAft>
                <a:spcPts val="0"/>
              </a:spcAft>
              <a:buClr>
                <a:srgbClr val="26324B"/>
              </a:buClr>
              <a:buSzPts val="2400"/>
              <a:buChar char="•"/>
            </a:pPr>
            <a:r>
              <a:rPr lang="cs-CZ">
                <a:solidFill>
                  <a:srgbClr val="26324B"/>
                </a:solidFill>
                <a:latin typeface="Calibri"/>
                <a:ea typeface="Calibri"/>
                <a:cs typeface="Calibri"/>
                <a:sym typeface="Calibri"/>
              </a:rPr>
              <a:t>Respektujte se navzájem. </a:t>
            </a:r>
            <a:endParaRPr/>
          </a:p>
          <a:p>
            <a:pPr marL="685800" lvl="1" indent="-228600" algn="just" rtl="0">
              <a:lnSpc>
                <a:spcPct val="90000"/>
              </a:lnSpc>
              <a:spcBef>
                <a:spcPts val="500"/>
              </a:spcBef>
              <a:spcAft>
                <a:spcPts val="0"/>
              </a:spcAft>
              <a:buClr>
                <a:srgbClr val="26324B"/>
              </a:buClr>
              <a:buSzPts val="2400"/>
              <a:buChar char="•"/>
            </a:pPr>
            <a:r>
              <a:rPr lang="cs-CZ">
                <a:solidFill>
                  <a:srgbClr val="26324B"/>
                </a:solidFill>
                <a:latin typeface="Calibri"/>
                <a:ea typeface="Calibri"/>
                <a:cs typeface="Calibri"/>
                <a:sym typeface="Calibri"/>
              </a:rPr>
              <a:t>Každý je vyzván, aby se podělil o svůj názor, ale nikdo není nucen mluvit. </a:t>
            </a:r>
            <a:endParaRPr/>
          </a:p>
          <a:p>
            <a:pPr marL="685800" lvl="1" indent="-228600" algn="just" rtl="0">
              <a:lnSpc>
                <a:spcPct val="90000"/>
              </a:lnSpc>
              <a:spcBef>
                <a:spcPts val="500"/>
              </a:spcBef>
              <a:spcAft>
                <a:spcPts val="0"/>
              </a:spcAft>
              <a:buClr>
                <a:srgbClr val="26324B"/>
              </a:buClr>
              <a:buSzPts val="2400"/>
              <a:buChar char="•"/>
            </a:pPr>
            <a:r>
              <a:rPr lang="cs-CZ">
                <a:solidFill>
                  <a:srgbClr val="26324B"/>
                </a:solidFill>
                <a:latin typeface="Calibri"/>
                <a:ea typeface="Calibri"/>
                <a:cs typeface="Calibri"/>
                <a:sym typeface="Calibri"/>
              </a:rPr>
              <a:t>Když se s Vámi ostatní podělí o své zkušenosti nebo názory, nehod</a:t>
            </a:r>
            <a:r>
              <a:rPr lang="cs-CZ">
                <a:solidFill>
                  <a:srgbClr val="26324B"/>
                </a:solidFill>
              </a:rPr>
              <a:t>noťte je</a:t>
            </a:r>
            <a:r>
              <a:rPr lang="cs-CZ">
                <a:solidFill>
                  <a:srgbClr val="26324B"/>
                </a:solidFill>
                <a:latin typeface="Calibri"/>
                <a:ea typeface="Calibri"/>
                <a:cs typeface="Calibri"/>
                <a:sym typeface="Calibri"/>
              </a:rPr>
              <a:t>. </a:t>
            </a:r>
            <a:endParaRPr/>
          </a:p>
          <a:p>
            <a:pPr marL="685800" lvl="1" indent="-228600" algn="just" rtl="0">
              <a:lnSpc>
                <a:spcPct val="90000"/>
              </a:lnSpc>
              <a:spcBef>
                <a:spcPts val="500"/>
              </a:spcBef>
              <a:spcAft>
                <a:spcPts val="0"/>
              </a:spcAft>
              <a:buClr>
                <a:srgbClr val="26324B"/>
              </a:buClr>
              <a:buSzPts val="2400"/>
              <a:buChar char="•"/>
            </a:pPr>
            <a:r>
              <a:rPr lang="cs-CZ">
                <a:solidFill>
                  <a:srgbClr val="26324B"/>
                </a:solidFill>
                <a:latin typeface="Calibri"/>
                <a:ea typeface="Calibri"/>
                <a:cs typeface="Calibri"/>
                <a:sym typeface="Calibri"/>
              </a:rPr>
              <a:t>Informujte </a:t>
            </a:r>
            <a:r>
              <a:rPr lang="cs-CZ">
                <a:solidFill>
                  <a:srgbClr val="26324B"/>
                </a:solidFill>
              </a:rPr>
              <a:t>nás </a:t>
            </a:r>
            <a:r>
              <a:rPr lang="cs-CZ">
                <a:solidFill>
                  <a:srgbClr val="26324B"/>
                </a:solidFill>
                <a:latin typeface="Calibri"/>
                <a:ea typeface="Calibri"/>
                <a:cs typeface="Calibri"/>
                <a:sym typeface="Calibri"/>
              </a:rPr>
              <a:t>o případných potížích. </a:t>
            </a:r>
            <a:endParaRPr/>
          </a:p>
          <a:p>
            <a:pPr marL="685800" lvl="1" indent="-228600" algn="just" rtl="0">
              <a:lnSpc>
                <a:spcPct val="90000"/>
              </a:lnSpc>
              <a:spcBef>
                <a:spcPts val="500"/>
              </a:spcBef>
              <a:spcAft>
                <a:spcPts val="0"/>
              </a:spcAft>
              <a:buClr>
                <a:srgbClr val="26324B"/>
              </a:buClr>
              <a:buSzPts val="2400"/>
              <a:buChar char="•"/>
            </a:pPr>
            <a:r>
              <a:rPr lang="cs-CZ">
                <a:solidFill>
                  <a:srgbClr val="26324B"/>
                </a:solidFill>
                <a:latin typeface="Calibri"/>
                <a:ea typeface="Calibri"/>
                <a:cs typeface="Calibri"/>
                <a:sym typeface="Calibri"/>
              </a:rPr>
              <a:t>Otázky jsou vítány. </a:t>
            </a:r>
            <a:endParaRPr/>
          </a:p>
          <a:p>
            <a:pPr marL="685800" lvl="1" indent="-228600" algn="just" rtl="0">
              <a:lnSpc>
                <a:spcPct val="90000"/>
              </a:lnSpc>
              <a:spcBef>
                <a:spcPts val="500"/>
              </a:spcBef>
              <a:spcAft>
                <a:spcPts val="0"/>
              </a:spcAft>
              <a:buClr>
                <a:srgbClr val="26324B"/>
              </a:buClr>
              <a:buSzPts val="2400"/>
              <a:buChar char="•"/>
            </a:pPr>
            <a:r>
              <a:rPr lang="cs-CZ">
                <a:solidFill>
                  <a:srgbClr val="26324B"/>
                </a:solidFill>
                <a:latin typeface="Calibri"/>
                <a:ea typeface="Calibri"/>
                <a:cs typeface="Calibri"/>
                <a:sym typeface="Calibri"/>
              </a:rPr>
              <a:t>Zachovejte důvěrnost všeho, co se v rámci skupiny dozvíte. </a:t>
            </a:r>
            <a:endParaRPr/>
          </a:p>
          <a:p>
            <a:pPr marL="0" lvl="0" indent="0" algn="l" rtl="0">
              <a:lnSpc>
                <a:spcPct val="100000"/>
              </a:lnSpc>
              <a:spcBef>
                <a:spcPts val="1000"/>
              </a:spcBef>
              <a:spcAft>
                <a:spcPts val="0"/>
              </a:spcAft>
              <a:buClr>
                <a:schemeClr val="dk1"/>
              </a:buClr>
              <a:buSzPts val="1800"/>
              <a:buNone/>
            </a:pPr>
            <a:endParaRPr sz="1800">
              <a:solidFill>
                <a:srgbClr val="26324B"/>
              </a:solidFill>
              <a:latin typeface="Calibri"/>
              <a:ea typeface="Calibri"/>
              <a:cs typeface="Calibri"/>
              <a:sym typeface="Calibri"/>
            </a:endParaRPr>
          </a:p>
          <a:p>
            <a:pPr marL="0" lvl="0" indent="0" algn="ctr" rtl="0">
              <a:lnSpc>
                <a:spcPct val="90000"/>
              </a:lnSpc>
              <a:spcBef>
                <a:spcPts val="1000"/>
              </a:spcBef>
              <a:spcAft>
                <a:spcPts val="0"/>
              </a:spcAft>
              <a:buClr>
                <a:schemeClr val="dk1"/>
              </a:buClr>
              <a:buSzPts val="600"/>
              <a:buNone/>
            </a:pPr>
            <a:endParaRPr sz="600" b="1">
              <a:solidFill>
                <a:srgbClr val="1D869C"/>
              </a:solidFill>
            </a:endParaRPr>
          </a:p>
          <a:p>
            <a:pPr marL="0" lvl="0" indent="0" algn="just" rtl="0">
              <a:lnSpc>
                <a:spcPct val="90000"/>
              </a:lnSpc>
              <a:spcBef>
                <a:spcPts val="1000"/>
              </a:spcBef>
              <a:spcAft>
                <a:spcPts val="0"/>
              </a:spcAft>
              <a:buClr>
                <a:schemeClr val="dk1"/>
              </a:buClr>
              <a:buSzPts val="2800"/>
              <a:buNone/>
            </a:pPr>
            <a:endParaRPr/>
          </a:p>
        </p:txBody>
      </p:sp>
      <p:sp>
        <p:nvSpPr>
          <p:cNvPr id="419" name="Google Shape;419;p14"/>
          <p:cNvSpPr txBox="1"/>
          <p:nvPr/>
        </p:nvSpPr>
        <p:spPr>
          <a:xfrm>
            <a:off x="2878421" y="4966401"/>
            <a:ext cx="6435158" cy="955675"/>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25A8BA"/>
              </a:buClr>
              <a:buSzPts val="3200"/>
              <a:buFont typeface="Calibri"/>
              <a:buNone/>
            </a:pPr>
            <a:r>
              <a:rPr lang="cs-CZ" sz="3200" b="0" i="0" u="none" strike="noStrike" cap="none">
                <a:solidFill>
                  <a:srgbClr val="25A8BA"/>
                </a:solidFill>
                <a:latin typeface="Calibri"/>
                <a:ea typeface="Calibri"/>
                <a:cs typeface="Calibri"/>
                <a:sym typeface="Calibri"/>
              </a:rPr>
              <a:t>Děkujeme!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5D7"/>
        </a:solidFill>
        <a:effectLst/>
      </p:bgPr>
    </p:bg>
    <p:spTree>
      <p:nvGrpSpPr>
        <p:cNvPr id="1" name="Shape 423"/>
        <p:cNvGrpSpPr/>
        <p:nvPr/>
      </p:nvGrpSpPr>
      <p:grpSpPr>
        <a:xfrm>
          <a:off x="0" y="0"/>
          <a:ext cx="0" cy="0"/>
          <a:chOff x="0" y="0"/>
          <a:chExt cx="0" cy="0"/>
        </a:xfrm>
      </p:grpSpPr>
      <p:sp>
        <p:nvSpPr>
          <p:cNvPr id="424" name="Google Shape;424;p15"/>
          <p:cNvSpPr txBox="1">
            <a:spLocks noGrp="1"/>
          </p:cNvSpPr>
          <p:nvPr>
            <p:ph type="ctrTitle"/>
          </p:nvPr>
        </p:nvSpPr>
        <p:spPr>
          <a:xfrm>
            <a:off x="2787462" y="2748073"/>
            <a:ext cx="5338899" cy="103068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5A8BA"/>
              </a:buClr>
              <a:buSzPts val="4800"/>
              <a:buFont typeface="Calibri"/>
              <a:buNone/>
            </a:pPr>
            <a:r>
              <a:rPr lang="cs-CZ" sz="4600" dirty="0">
                <a:solidFill>
                  <a:srgbClr val="25A8BA"/>
                </a:solidFill>
                <a:latin typeface="Calibri"/>
                <a:ea typeface="Calibri"/>
                <a:cs typeface="Calibri"/>
                <a:sym typeface="Calibri"/>
              </a:rPr>
              <a:t>Komplexní přístup EU k duševnímu zdraví</a:t>
            </a:r>
            <a:br>
              <a:rPr lang="cs-CZ" sz="4600" dirty="0">
                <a:solidFill>
                  <a:srgbClr val="25A8BA"/>
                </a:solidFill>
                <a:latin typeface="Calibri"/>
                <a:ea typeface="Calibri"/>
                <a:cs typeface="Calibri"/>
                <a:sym typeface="Calibri"/>
              </a:rPr>
            </a:br>
            <a:endParaRPr sz="7800" dirty="0"/>
          </a:p>
        </p:txBody>
      </p:sp>
      <p:pic>
        <p:nvPicPr>
          <p:cNvPr id="425" name="Google Shape;425;p15"/>
          <p:cNvPicPr preferRelativeResize="0"/>
          <p:nvPr/>
        </p:nvPicPr>
        <p:blipFill rotWithShape="1">
          <a:blip r:embed="rId3">
            <a:alphaModFix/>
          </a:blip>
          <a:srcRect t="40651" r="3527"/>
          <a:stretch/>
        </p:blipFill>
        <p:spPr>
          <a:xfrm>
            <a:off x="-1" y="6359856"/>
            <a:ext cx="12192001" cy="498143"/>
          </a:xfrm>
          <a:prstGeom prst="rect">
            <a:avLst/>
          </a:prstGeom>
          <a:noFill/>
          <a:ln>
            <a:noFill/>
          </a:ln>
        </p:spPr>
      </p:pic>
      <p:pic>
        <p:nvPicPr>
          <p:cNvPr id="426" name="Google Shape;426;p15"/>
          <p:cNvPicPr preferRelativeResize="0"/>
          <p:nvPr/>
        </p:nvPicPr>
        <p:blipFill rotWithShape="1">
          <a:blip r:embed="rId4">
            <a:alphaModFix/>
          </a:blip>
          <a:srcRect/>
          <a:stretch/>
        </p:blipFill>
        <p:spPr>
          <a:xfrm>
            <a:off x="10549752" y="276565"/>
            <a:ext cx="1224462" cy="921104"/>
          </a:xfrm>
          <a:prstGeom prst="rect">
            <a:avLst/>
          </a:prstGeom>
          <a:noFill/>
          <a:ln>
            <a:noFill/>
          </a:ln>
        </p:spPr>
      </p:pic>
      <p:sp>
        <p:nvSpPr>
          <p:cNvPr id="2" name="TextovéPole 1">
            <a:extLst>
              <a:ext uri="{FF2B5EF4-FFF2-40B4-BE49-F238E27FC236}">
                <a16:creationId xmlns:a16="http://schemas.microsoft.com/office/drawing/2014/main" id="{9E00C09E-A453-4636-A530-524AF255CADF}"/>
              </a:ext>
            </a:extLst>
          </p:cNvPr>
          <p:cNvSpPr txBox="1"/>
          <p:nvPr/>
        </p:nvSpPr>
        <p:spPr>
          <a:xfrm>
            <a:off x="2787462" y="4336661"/>
            <a:ext cx="5766619" cy="461665"/>
          </a:xfrm>
          <a:prstGeom prst="rect">
            <a:avLst/>
          </a:prstGeom>
          <a:noFill/>
        </p:spPr>
        <p:txBody>
          <a:bodyPr wrap="square" rtlCol="0">
            <a:spAutoFit/>
          </a:bodyPr>
          <a:lstStyle/>
          <a:p>
            <a:r>
              <a:rPr lang="cs-CZ" sz="2400" dirty="0">
                <a:solidFill>
                  <a:srgbClr val="25A8BA"/>
                </a:solidFill>
                <a:latin typeface="Calibri"/>
                <a:ea typeface="Calibri"/>
                <a:cs typeface="Calibri"/>
                <a:sym typeface="Calibri"/>
              </a:rPr>
              <a:t>Není zdraví bez duševního zdraví</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11"/>
          <p:cNvSpPr txBox="1">
            <a:spLocks noGrp="1"/>
          </p:cNvSpPr>
          <p:nvPr>
            <p:ph type="title"/>
          </p:nvPr>
        </p:nvSpPr>
        <p:spPr>
          <a:xfrm>
            <a:off x="587200" y="384810"/>
            <a:ext cx="9302854" cy="9556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5A8BA"/>
              </a:buClr>
              <a:buSzPts val="3200"/>
              <a:buFont typeface="Calibri"/>
              <a:buNone/>
            </a:pPr>
            <a:r>
              <a:rPr lang="cs-CZ" sz="3200">
                <a:solidFill>
                  <a:srgbClr val="25A8BA"/>
                </a:solidFill>
                <a:latin typeface="Calibri"/>
                <a:ea typeface="Calibri"/>
                <a:cs typeface="Calibri"/>
                <a:sym typeface="Calibri"/>
              </a:rPr>
              <a:t>Několik základních informací:</a:t>
            </a:r>
            <a:endParaRPr/>
          </a:p>
        </p:txBody>
      </p:sp>
      <p:sp>
        <p:nvSpPr>
          <p:cNvPr id="383" name="Google Shape;383;p11"/>
          <p:cNvSpPr txBox="1">
            <a:spLocks noGrp="1"/>
          </p:cNvSpPr>
          <p:nvPr>
            <p:ph type="body" idx="1"/>
          </p:nvPr>
        </p:nvSpPr>
        <p:spPr>
          <a:xfrm>
            <a:off x="587200" y="1571242"/>
            <a:ext cx="10766600" cy="513790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26324B"/>
              </a:buClr>
              <a:buSzPts val="2400"/>
              <a:buChar char="•"/>
            </a:pPr>
            <a:r>
              <a:rPr lang="cs-CZ" sz="2400">
                <a:solidFill>
                  <a:srgbClr val="26324B"/>
                </a:solidFill>
                <a:latin typeface="Calibri"/>
                <a:ea typeface="Calibri"/>
                <a:cs typeface="Calibri"/>
                <a:sym typeface="Calibri"/>
              </a:rPr>
              <a:t>Webové stránky EU a Komise: </a:t>
            </a:r>
            <a:r>
              <a:rPr lang="cs-CZ" sz="2400" b="1">
                <a:solidFill>
                  <a:srgbClr val="25A8BA"/>
                </a:solidFill>
                <a:latin typeface="Calibri"/>
                <a:ea typeface="Calibri"/>
                <a:cs typeface="Calibri"/>
                <a:sym typeface="Calibri"/>
              </a:rPr>
              <a:t>Komplexní přístup k duševnímu zdraví</a:t>
            </a:r>
            <a:r>
              <a:rPr lang="cs-CZ" sz="2400" b="1">
                <a:latin typeface="Calibri"/>
                <a:ea typeface="Calibri"/>
                <a:cs typeface="Calibri"/>
                <a:sym typeface="Calibri"/>
              </a:rPr>
              <a:t>: </a:t>
            </a:r>
            <a:r>
              <a:rPr lang="cs-CZ" sz="2400">
                <a:solidFill>
                  <a:srgbClr val="26324B"/>
                </a:solidFill>
                <a:latin typeface="Calibri"/>
                <a:ea typeface="Calibri"/>
                <a:cs typeface="Calibri"/>
                <a:sym typeface="Calibri"/>
              </a:rPr>
              <a:t> </a:t>
            </a:r>
            <a:endParaRPr/>
          </a:p>
          <a:p>
            <a:pPr marL="457200" lvl="1" indent="0" algn="l" rtl="0">
              <a:lnSpc>
                <a:spcPct val="90000"/>
              </a:lnSpc>
              <a:spcBef>
                <a:spcPts val="500"/>
              </a:spcBef>
              <a:spcAft>
                <a:spcPts val="0"/>
              </a:spcAft>
              <a:buClr>
                <a:srgbClr val="26324B"/>
              </a:buClr>
              <a:buSzPts val="2000"/>
              <a:buNone/>
            </a:pPr>
            <a:r>
              <a:rPr lang="cs-CZ" sz="2000">
                <a:solidFill>
                  <a:srgbClr val="26324B"/>
                </a:solidFill>
                <a:latin typeface="Calibri"/>
                <a:ea typeface="Calibri"/>
                <a:cs typeface="Calibri"/>
                <a:sym typeface="Calibri"/>
              </a:rPr>
              <a:t>holistický přístup k duševnímu zdraví založený na třech hlavních zásadách</a:t>
            </a:r>
            <a:endParaRPr/>
          </a:p>
          <a:p>
            <a:pPr marL="914400" lvl="1" indent="-381000" algn="l" rtl="0">
              <a:lnSpc>
                <a:spcPct val="90000"/>
              </a:lnSpc>
              <a:spcBef>
                <a:spcPts val="1000"/>
              </a:spcBef>
              <a:spcAft>
                <a:spcPts val="0"/>
              </a:spcAft>
              <a:buClr>
                <a:srgbClr val="26324B"/>
              </a:buClr>
              <a:buSzPts val="2400"/>
              <a:buChar char="•"/>
            </a:pPr>
            <a:r>
              <a:rPr lang="cs-CZ" sz="2400">
                <a:solidFill>
                  <a:srgbClr val="26324B"/>
                </a:solidFill>
                <a:latin typeface="Calibri"/>
                <a:ea typeface="Calibri"/>
                <a:cs typeface="Calibri"/>
                <a:sym typeface="Calibri"/>
              </a:rPr>
              <a:t>přiměřená a účinná </a:t>
            </a:r>
            <a:r>
              <a:rPr lang="cs-CZ" sz="2400" b="1">
                <a:solidFill>
                  <a:srgbClr val="25A8BA"/>
                </a:solidFill>
                <a:latin typeface="Calibri"/>
                <a:ea typeface="Calibri"/>
                <a:cs typeface="Calibri"/>
                <a:sym typeface="Calibri"/>
              </a:rPr>
              <a:t>prevence</a:t>
            </a:r>
            <a:endParaRPr/>
          </a:p>
          <a:p>
            <a:pPr marL="914400" lvl="1" indent="-381000" algn="l" rtl="0">
              <a:lnSpc>
                <a:spcPct val="90000"/>
              </a:lnSpc>
              <a:spcBef>
                <a:spcPts val="1000"/>
              </a:spcBef>
              <a:spcAft>
                <a:spcPts val="0"/>
              </a:spcAft>
              <a:buClr>
                <a:srgbClr val="26324B"/>
              </a:buClr>
              <a:buSzPts val="2400"/>
              <a:buChar char="•"/>
            </a:pPr>
            <a:r>
              <a:rPr lang="cs-CZ" sz="2400">
                <a:solidFill>
                  <a:srgbClr val="26324B"/>
                </a:solidFill>
                <a:latin typeface="Calibri"/>
                <a:ea typeface="Calibri"/>
                <a:cs typeface="Calibri"/>
                <a:sym typeface="Calibri"/>
              </a:rPr>
              <a:t>přístup k vysoce kvalitní a cenově dostupné </a:t>
            </a:r>
            <a:r>
              <a:rPr lang="cs-CZ" sz="2400" b="1">
                <a:solidFill>
                  <a:srgbClr val="25A8BA"/>
                </a:solidFill>
                <a:latin typeface="Calibri"/>
                <a:ea typeface="Calibri"/>
                <a:cs typeface="Calibri"/>
                <a:sym typeface="Calibri"/>
              </a:rPr>
              <a:t>péči a léčbě v oblasti duševního zdraví</a:t>
            </a:r>
            <a:endParaRPr/>
          </a:p>
          <a:p>
            <a:pPr marL="914400" lvl="1" indent="-381000" algn="l" rtl="0">
              <a:lnSpc>
                <a:spcPct val="90000"/>
              </a:lnSpc>
              <a:spcBef>
                <a:spcPts val="1000"/>
              </a:spcBef>
              <a:spcAft>
                <a:spcPts val="0"/>
              </a:spcAft>
              <a:buClr>
                <a:schemeClr val="accent4"/>
              </a:buClr>
              <a:buSzPts val="2400"/>
              <a:buChar char="•"/>
            </a:pPr>
            <a:r>
              <a:rPr lang="cs-CZ" sz="2400" b="1">
                <a:solidFill>
                  <a:schemeClr val="accent4"/>
                </a:solidFill>
                <a:latin typeface="Calibri"/>
                <a:ea typeface="Calibri"/>
                <a:cs typeface="Calibri"/>
                <a:sym typeface="Calibri"/>
              </a:rPr>
              <a:t>opětovné začlenění </a:t>
            </a:r>
            <a:r>
              <a:rPr lang="cs-CZ" sz="2400">
                <a:solidFill>
                  <a:schemeClr val="dk1"/>
                </a:solidFill>
                <a:latin typeface="Calibri"/>
                <a:ea typeface="Calibri"/>
                <a:cs typeface="Calibri"/>
                <a:sym typeface="Calibri"/>
              </a:rPr>
              <a:t>do </a:t>
            </a:r>
            <a:r>
              <a:rPr lang="cs-CZ" sz="2400">
                <a:solidFill>
                  <a:srgbClr val="26324B"/>
                </a:solidFill>
                <a:latin typeface="Calibri"/>
                <a:ea typeface="Calibri"/>
                <a:cs typeface="Calibri"/>
                <a:sym typeface="Calibri"/>
              </a:rPr>
              <a:t>společnosti po zotavení</a:t>
            </a:r>
            <a:endParaRPr/>
          </a:p>
          <a:p>
            <a:pPr marL="0" lvl="0" indent="0" algn="l" rtl="0">
              <a:lnSpc>
                <a:spcPct val="90000"/>
              </a:lnSpc>
              <a:spcBef>
                <a:spcPts val="1000"/>
              </a:spcBef>
              <a:spcAft>
                <a:spcPts val="0"/>
              </a:spcAft>
              <a:buClr>
                <a:schemeClr val="dk1"/>
              </a:buClr>
              <a:buSzPts val="2800"/>
              <a:buNone/>
            </a:pPr>
            <a:endParaRPr b="1">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a:latin typeface="Calibri"/>
              <a:ea typeface="Calibri"/>
              <a:cs typeface="Calibri"/>
              <a:sym typeface="Calibri"/>
            </a:endParaRPr>
          </a:p>
        </p:txBody>
      </p:sp>
      <p:pic>
        <p:nvPicPr>
          <p:cNvPr id="384" name="Google Shape;384;p11"/>
          <p:cNvPicPr preferRelativeResize="0"/>
          <p:nvPr/>
        </p:nvPicPr>
        <p:blipFill rotWithShape="1">
          <a:blip r:embed="rId3">
            <a:alphaModFix/>
          </a:blip>
          <a:srcRect/>
          <a:stretch/>
        </p:blipFill>
        <p:spPr>
          <a:xfrm>
            <a:off x="0" y="5807577"/>
            <a:ext cx="12192000" cy="1050423"/>
          </a:xfrm>
          <a:prstGeom prst="rect">
            <a:avLst/>
          </a:prstGeom>
          <a:noFill/>
          <a:ln>
            <a:noFill/>
          </a:ln>
        </p:spPr>
      </p:pic>
      <p:pic>
        <p:nvPicPr>
          <p:cNvPr id="385" name="Google Shape;385;p11" descr="Ein Bild, das Muster, nähen enthält.&#10;&#10;Beschreibung automatisch generiert."/>
          <p:cNvPicPr preferRelativeResize="0"/>
          <p:nvPr/>
        </p:nvPicPr>
        <p:blipFill rotWithShape="1">
          <a:blip r:embed="rId4">
            <a:alphaModFix/>
          </a:blip>
          <a:srcRect/>
          <a:stretch/>
        </p:blipFill>
        <p:spPr>
          <a:xfrm>
            <a:off x="1492573" y="4190601"/>
            <a:ext cx="1629788" cy="1548725"/>
          </a:xfrm>
          <a:prstGeom prst="rect">
            <a:avLst/>
          </a:prstGeom>
          <a:noFill/>
          <a:ln>
            <a:noFill/>
          </a:ln>
        </p:spPr>
      </p:pic>
      <p:sp>
        <p:nvSpPr>
          <p:cNvPr id="386" name="Google Shape;386;p11"/>
          <p:cNvSpPr txBox="1"/>
          <p:nvPr/>
        </p:nvSpPr>
        <p:spPr>
          <a:xfrm>
            <a:off x="4596926" y="4190595"/>
            <a:ext cx="6550552" cy="1200329"/>
          </a:xfrm>
          <a:prstGeom prst="rect">
            <a:avLst/>
          </a:prstGeom>
          <a:noFill/>
          <a:ln w="9525" cap="flat" cmpd="sng">
            <a:solidFill>
              <a:srgbClr val="1D869C"/>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Calibri"/>
              <a:buNone/>
              <a:tabLst/>
              <a:defRPr/>
            </a:pPr>
            <a:r>
              <a:rPr kumimoji="0" lang="cs-CZ" sz="2400" b="0" i="0" u="none" strike="noStrike" kern="0" cap="none" spc="0" normalizeH="0" baseline="0" noProof="0">
                <a:ln>
                  <a:noFill/>
                </a:ln>
                <a:solidFill>
                  <a:srgbClr val="000000"/>
                </a:solidFill>
                <a:effectLst/>
                <a:uLnTx/>
                <a:uFillTx/>
                <a:latin typeface="Calibri"/>
                <a:ea typeface="Calibri"/>
                <a:cs typeface="Calibri"/>
                <a:sym typeface="Calibri"/>
              </a:rPr>
              <a:t>V rámci tohoto komplexního přístupu </a:t>
            </a:r>
            <a:r>
              <a:rPr kumimoji="0" lang="cs-CZ" sz="2400" b="1" i="0" u="none" strike="noStrike" kern="0" cap="none" spc="0" normalizeH="0" baseline="0" noProof="0">
                <a:ln>
                  <a:noFill/>
                </a:ln>
                <a:solidFill>
                  <a:srgbClr val="000000"/>
                </a:solidFill>
                <a:effectLst/>
                <a:uLnTx/>
                <a:uFillTx/>
                <a:latin typeface="Calibri"/>
                <a:ea typeface="Calibri"/>
                <a:cs typeface="Calibri"/>
                <a:sym typeface="Calibri"/>
              </a:rPr>
              <a:t>EU-PROMENS</a:t>
            </a:r>
            <a:r>
              <a:rPr kumimoji="0" lang="cs-CZ" sz="2400" b="0" i="0" u="none" strike="noStrike" kern="0" cap="none" spc="0" normalizeH="0" baseline="0" noProof="0">
                <a:ln>
                  <a:noFill/>
                </a:ln>
                <a:solidFill>
                  <a:srgbClr val="000000"/>
                </a:solidFill>
                <a:effectLst/>
                <a:uLnTx/>
                <a:uFillTx/>
                <a:latin typeface="Calibri"/>
                <a:ea typeface="Calibri"/>
                <a:cs typeface="Calibri"/>
                <a:sym typeface="Calibri"/>
              </a:rPr>
              <a:t> implementuje jednu z 20 stěžejních iniciativ Komise.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952347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17"/>
          <p:cNvSpPr txBox="1">
            <a:spLocks noGrp="1"/>
          </p:cNvSpPr>
          <p:nvPr>
            <p:ph type="title"/>
          </p:nvPr>
        </p:nvSpPr>
        <p:spPr>
          <a:xfrm>
            <a:off x="587199" y="384810"/>
            <a:ext cx="9881103" cy="95567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5A8BA"/>
              </a:buClr>
              <a:buSzPts val="3200"/>
              <a:buFont typeface="Calibri"/>
              <a:buNone/>
            </a:pPr>
            <a:r>
              <a:rPr lang="cs-CZ" sz="3200">
                <a:solidFill>
                  <a:srgbClr val="25A8BA"/>
                </a:solidFill>
                <a:latin typeface="Calibri"/>
                <a:ea typeface="Calibri"/>
                <a:cs typeface="Calibri"/>
                <a:sym typeface="Calibri"/>
              </a:rPr>
              <a:t>Komplexní přístup EU k duševnímu zdraví</a:t>
            </a:r>
            <a:endParaRPr/>
          </a:p>
        </p:txBody>
      </p:sp>
      <p:sp>
        <p:nvSpPr>
          <p:cNvPr id="445" name="Google Shape;445;p17"/>
          <p:cNvSpPr txBox="1">
            <a:spLocks noGrp="1"/>
          </p:cNvSpPr>
          <p:nvPr>
            <p:ph type="body" idx="1"/>
          </p:nvPr>
        </p:nvSpPr>
        <p:spPr>
          <a:xfrm>
            <a:off x="587200" y="1697970"/>
            <a:ext cx="10766600" cy="309079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800"/>
              <a:buNone/>
            </a:pPr>
            <a:endParaRPr sz="1800" dirty="0">
              <a:solidFill>
                <a:srgbClr val="26324B"/>
              </a:solidFill>
              <a:latin typeface="Calibri"/>
              <a:ea typeface="Calibri"/>
              <a:cs typeface="Calibri"/>
              <a:sym typeface="Calibri"/>
            </a:endParaRPr>
          </a:p>
          <a:p>
            <a:pPr marL="0" lvl="0" indent="0" algn="ctr" rtl="0">
              <a:lnSpc>
                <a:spcPct val="90000"/>
              </a:lnSpc>
              <a:spcBef>
                <a:spcPts val="1000"/>
              </a:spcBef>
              <a:spcAft>
                <a:spcPts val="0"/>
              </a:spcAft>
              <a:buClr>
                <a:schemeClr val="dk1"/>
              </a:buClr>
              <a:buSzPts val="600"/>
              <a:buNone/>
            </a:pPr>
            <a:endParaRPr sz="600" b="1" dirty="0">
              <a:solidFill>
                <a:srgbClr val="1D869C"/>
              </a:solidFill>
            </a:endParaRPr>
          </a:p>
          <a:p>
            <a:pPr marL="0" lvl="0" indent="0" algn="just" rtl="0">
              <a:lnSpc>
                <a:spcPct val="90000"/>
              </a:lnSpc>
              <a:spcBef>
                <a:spcPts val="1000"/>
              </a:spcBef>
              <a:spcAft>
                <a:spcPts val="0"/>
              </a:spcAft>
              <a:buClr>
                <a:schemeClr val="dk1"/>
              </a:buClr>
              <a:buSzPts val="2800"/>
              <a:buNone/>
            </a:pPr>
            <a:endParaRPr dirty="0"/>
          </a:p>
        </p:txBody>
      </p:sp>
      <p:sp>
        <p:nvSpPr>
          <p:cNvPr id="446" name="Google Shape;446;p17"/>
          <p:cNvSpPr txBox="1"/>
          <p:nvPr/>
        </p:nvSpPr>
        <p:spPr>
          <a:xfrm>
            <a:off x="587200" y="1697970"/>
            <a:ext cx="8512555" cy="4408539"/>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just" rtl="0">
              <a:lnSpc>
                <a:spcPct val="100000"/>
              </a:lnSpc>
              <a:spcBef>
                <a:spcPts val="0"/>
              </a:spcBef>
              <a:spcAft>
                <a:spcPts val="0"/>
              </a:spcAft>
              <a:buClr>
                <a:srgbClr val="000000"/>
              </a:buClr>
              <a:buSzPct val="100000"/>
              <a:buFont typeface="Calibri"/>
              <a:buNone/>
            </a:pPr>
            <a:r>
              <a:rPr lang="cs-CZ" sz="2800" b="0" i="0" u="none" strike="noStrike" cap="none" dirty="0">
                <a:solidFill>
                  <a:srgbClr val="000000"/>
                </a:solidFill>
                <a:latin typeface="Calibri"/>
                <a:ea typeface="Calibri"/>
                <a:cs typeface="Calibri"/>
                <a:sym typeface="Calibri"/>
              </a:rPr>
              <a:t>Evropská unie směřuje ke komplexnímu přístupu, který považuje duševní zdraví za základní aspekt celkového zdraví, nezbytný pro pohodu jednotlivce, ekonomickou produktivitu a inkluzivní společnost.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ct val="100000"/>
              <a:buFont typeface="Calibri"/>
              <a:buNone/>
            </a:pPr>
            <a:endParaRPr sz="2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ct val="100000"/>
              <a:buFont typeface="Calibri"/>
              <a:buNone/>
            </a:pPr>
            <a:r>
              <a:rPr lang="cs-CZ" sz="2800" b="0" i="0" u="none" strike="noStrike" cap="none" dirty="0">
                <a:solidFill>
                  <a:srgbClr val="000000"/>
                </a:solidFill>
                <a:latin typeface="Calibri"/>
                <a:ea typeface="Calibri"/>
                <a:cs typeface="Calibri"/>
                <a:sym typeface="Calibri"/>
              </a:rPr>
              <a:t>Tento přístup integruje aspekty duševního zdraví do různých oblastí politiky, včetně:</a:t>
            </a:r>
            <a:endParaRPr sz="1400" b="0" i="0" u="none" strike="noStrike" cap="none" dirty="0">
              <a:solidFill>
                <a:srgbClr val="000000"/>
              </a:solidFill>
              <a:latin typeface="Arial"/>
              <a:ea typeface="Arial"/>
              <a:cs typeface="Arial"/>
              <a:sym typeface="Arial"/>
            </a:endParaRPr>
          </a:p>
          <a:p>
            <a:pPr marL="457200" marR="0" lvl="0" indent="-457200" algn="just" rtl="0">
              <a:lnSpc>
                <a:spcPct val="100000"/>
              </a:lnSpc>
              <a:spcBef>
                <a:spcPts val="0"/>
              </a:spcBef>
              <a:spcAft>
                <a:spcPts val="0"/>
              </a:spcAft>
              <a:buClr>
                <a:srgbClr val="000000"/>
              </a:buClr>
              <a:buSzPct val="100000"/>
              <a:buFont typeface="Arial"/>
              <a:buChar char="•"/>
            </a:pPr>
            <a:r>
              <a:rPr lang="cs-CZ" sz="2800" b="0" i="0" u="none" strike="noStrike" cap="none" dirty="0">
                <a:solidFill>
                  <a:srgbClr val="000000"/>
                </a:solidFill>
                <a:latin typeface="Calibri"/>
                <a:ea typeface="Calibri"/>
                <a:cs typeface="Calibri"/>
                <a:sym typeface="Calibri"/>
              </a:rPr>
              <a:t>zdravotní péče, </a:t>
            </a:r>
            <a:endParaRPr sz="1400" b="0" i="0" u="none" strike="noStrike" cap="none" dirty="0">
              <a:solidFill>
                <a:srgbClr val="000000"/>
              </a:solidFill>
              <a:latin typeface="Arial"/>
              <a:ea typeface="Arial"/>
              <a:cs typeface="Arial"/>
              <a:sym typeface="Arial"/>
            </a:endParaRPr>
          </a:p>
          <a:p>
            <a:pPr marL="457200" marR="0" lvl="0" indent="-457200" algn="just" rtl="0">
              <a:lnSpc>
                <a:spcPct val="100000"/>
              </a:lnSpc>
              <a:spcBef>
                <a:spcPts val="0"/>
              </a:spcBef>
              <a:spcAft>
                <a:spcPts val="0"/>
              </a:spcAft>
              <a:buClr>
                <a:srgbClr val="000000"/>
              </a:buClr>
              <a:buSzPct val="100000"/>
              <a:buFont typeface="Arial"/>
              <a:buChar char="•"/>
            </a:pPr>
            <a:r>
              <a:rPr lang="cs-CZ" sz="2800" b="0" i="0" u="none" strike="noStrike" cap="none" dirty="0">
                <a:solidFill>
                  <a:srgbClr val="000000"/>
                </a:solidFill>
                <a:latin typeface="Calibri"/>
                <a:ea typeface="Calibri"/>
                <a:cs typeface="Calibri"/>
                <a:sym typeface="Calibri"/>
              </a:rPr>
              <a:t>vzdělávání, </a:t>
            </a:r>
            <a:endParaRPr sz="1400" b="0" i="0" u="none" strike="noStrike" cap="none" dirty="0">
              <a:solidFill>
                <a:srgbClr val="000000"/>
              </a:solidFill>
              <a:latin typeface="Arial"/>
              <a:ea typeface="Arial"/>
              <a:cs typeface="Arial"/>
              <a:sym typeface="Arial"/>
            </a:endParaRPr>
          </a:p>
          <a:p>
            <a:pPr marL="457200" marR="0" lvl="0" indent="-457200" algn="just" rtl="0">
              <a:lnSpc>
                <a:spcPct val="100000"/>
              </a:lnSpc>
              <a:spcBef>
                <a:spcPts val="0"/>
              </a:spcBef>
              <a:spcAft>
                <a:spcPts val="0"/>
              </a:spcAft>
              <a:buClr>
                <a:srgbClr val="000000"/>
              </a:buClr>
              <a:buSzPct val="100000"/>
              <a:buFont typeface="Arial"/>
              <a:buChar char="•"/>
            </a:pPr>
            <a:r>
              <a:rPr lang="cs-CZ" sz="2800" b="0" i="0" u="none" strike="noStrike" cap="none" dirty="0">
                <a:solidFill>
                  <a:srgbClr val="000000"/>
                </a:solidFill>
                <a:latin typeface="Calibri"/>
                <a:ea typeface="Calibri"/>
                <a:cs typeface="Calibri"/>
                <a:sym typeface="Calibri"/>
              </a:rPr>
              <a:t>zaměstnání,</a:t>
            </a:r>
            <a:endParaRPr sz="1400" b="0" i="0" u="none" strike="noStrike" cap="none" dirty="0">
              <a:solidFill>
                <a:srgbClr val="000000"/>
              </a:solidFill>
              <a:latin typeface="Arial"/>
              <a:ea typeface="Arial"/>
              <a:cs typeface="Arial"/>
              <a:sym typeface="Arial"/>
            </a:endParaRPr>
          </a:p>
          <a:p>
            <a:pPr marL="457200" marR="0" lvl="0" indent="-457200" algn="just" rtl="0">
              <a:lnSpc>
                <a:spcPct val="100000"/>
              </a:lnSpc>
              <a:spcBef>
                <a:spcPts val="0"/>
              </a:spcBef>
              <a:spcAft>
                <a:spcPts val="0"/>
              </a:spcAft>
              <a:buClr>
                <a:srgbClr val="000000"/>
              </a:buClr>
              <a:buSzPct val="100000"/>
              <a:buFont typeface="Arial"/>
              <a:buChar char="•"/>
            </a:pPr>
            <a:r>
              <a:rPr lang="cs-CZ" sz="2800" b="0" i="0" u="none" strike="noStrike" cap="none" dirty="0">
                <a:solidFill>
                  <a:srgbClr val="000000"/>
                </a:solidFill>
                <a:latin typeface="Calibri"/>
                <a:ea typeface="Calibri"/>
                <a:cs typeface="Calibri"/>
                <a:sym typeface="Calibri"/>
              </a:rPr>
              <a:t>digitalizace, </a:t>
            </a:r>
            <a:endParaRPr sz="1400" b="0" i="0" u="none" strike="noStrike" cap="none" dirty="0">
              <a:solidFill>
                <a:srgbClr val="000000"/>
              </a:solidFill>
              <a:latin typeface="Arial"/>
              <a:ea typeface="Arial"/>
              <a:cs typeface="Arial"/>
              <a:sym typeface="Arial"/>
            </a:endParaRPr>
          </a:p>
          <a:p>
            <a:pPr marL="457200" marR="0" lvl="0" indent="-457200" algn="just" rtl="0">
              <a:lnSpc>
                <a:spcPct val="100000"/>
              </a:lnSpc>
              <a:spcBef>
                <a:spcPts val="0"/>
              </a:spcBef>
              <a:spcAft>
                <a:spcPts val="0"/>
              </a:spcAft>
              <a:buClr>
                <a:srgbClr val="000000"/>
              </a:buClr>
              <a:buSzPct val="100000"/>
              <a:buFont typeface="Arial"/>
              <a:buChar char="•"/>
            </a:pPr>
            <a:r>
              <a:rPr lang="cs-CZ" sz="2800" b="0" i="0" u="none" strike="noStrike" cap="none" dirty="0">
                <a:solidFill>
                  <a:srgbClr val="000000"/>
                </a:solidFill>
                <a:latin typeface="Calibri"/>
                <a:ea typeface="Calibri"/>
                <a:cs typeface="Calibri"/>
                <a:sym typeface="Calibri"/>
              </a:rPr>
              <a:t>životního prostředí, </a:t>
            </a:r>
            <a:endParaRPr sz="1400" b="0" i="0" u="none" strike="noStrike" cap="none" dirty="0">
              <a:solidFill>
                <a:srgbClr val="000000"/>
              </a:solidFill>
              <a:latin typeface="Arial"/>
              <a:ea typeface="Arial"/>
              <a:cs typeface="Arial"/>
              <a:sym typeface="Arial"/>
            </a:endParaRPr>
          </a:p>
          <a:p>
            <a:pPr marL="457200" marR="0" lvl="0" indent="-457200" algn="just" rtl="0">
              <a:lnSpc>
                <a:spcPct val="100000"/>
              </a:lnSpc>
              <a:spcBef>
                <a:spcPts val="0"/>
              </a:spcBef>
              <a:spcAft>
                <a:spcPts val="0"/>
              </a:spcAft>
              <a:buClr>
                <a:srgbClr val="000000"/>
              </a:buClr>
              <a:buSzPct val="100000"/>
              <a:buFont typeface="Arial"/>
              <a:buChar char="•"/>
            </a:pPr>
            <a:r>
              <a:rPr lang="cs-CZ" sz="2800" b="0" i="0" u="none" strike="noStrike" cap="none" dirty="0">
                <a:solidFill>
                  <a:srgbClr val="000000"/>
                </a:solidFill>
                <a:latin typeface="Calibri"/>
                <a:ea typeface="Calibri"/>
                <a:cs typeface="Calibri"/>
                <a:sym typeface="Calibri"/>
              </a:rPr>
              <a:t>urbanistického plánování a dalších.</a:t>
            </a:r>
            <a:endParaRPr sz="1400" b="0" i="0" u="none" strike="noStrike" cap="none" dirty="0">
              <a:solidFill>
                <a:srgbClr val="000000"/>
              </a:solidFill>
              <a:latin typeface="Arial"/>
              <a:ea typeface="Arial"/>
              <a:cs typeface="Arial"/>
              <a:sym typeface="Arial"/>
            </a:endParaRPr>
          </a:p>
        </p:txBody>
      </p:sp>
      <p:sp>
        <p:nvSpPr>
          <p:cNvPr id="447" name="Google Shape;447;p17"/>
          <p:cNvSpPr txBox="1"/>
          <p:nvPr/>
        </p:nvSpPr>
        <p:spPr>
          <a:xfrm>
            <a:off x="9601200" y="5737218"/>
            <a:ext cx="200360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cs-CZ" sz="1800" b="0" i="0" u="none" strike="noStrike" cap="none" dirty="0">
                <a:solidFill>
                  <a:srgbClr val="000000"/>
                </a:solidFill>
                <a:latin typeface="Calibri" panose="020F0502020204030204" pitchFamily="34" charset="0"/>
                <a:cs typeface="Calibri" panose="020F0502020204030204" pitchFamily="34" charset="0"/>
                <a:sym typeface="Arial"/>
              </a:rPr>
              <a:t>Zdroj: </a:t>
            </a:r>
            <a:r>
              <a:rPr lang="cs-CZ" sz="1800" b="0" i="0" u="none" strike="noStrike" cap="none" dirty="0">
                <a:solidFill>
                  <a:srgbClr val="000000"/>
                </a:solidFill>
                <a:latin typeface="Calibri" panose="020F0502020204030204" pitchFamily="34" charset="0"/>
                <a:cs typeface="Calibri" panose="020F0502020204030204" pitchFamily="34" charset="0"/>
                <a:sym typeface="Arial"/>
                <a:hlinkClick r:id="rId3"/>
              </a:rPr>
              <a:t>EC</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5"/>
        <p:cNvGrpSpPr/>
        <p:nvPr/>
      </p:nvGrpSpPr>
      <p:grpSpPr>
        <a:xfrm>
          <a:off x="0" y="0"/>
          <a:ext cx="0" cy="0"/>
          <a:chOff x="0" y="0"/>
          <a:chExt cx="0" cy="0"/>
        </a:xfrm>
      </p:grpSpPr>
      <p:pic>
        <p:nvPicPr>
          <p:cNvPr id="466" name="Google Shape;466;p20"/>
          <p:cNvPicPr preferRelativeResize="0"/>
          <p:nvPr/>
        </p:nvPicPr>
        <p:blipFill>
          <a:blip r:embed="rId3">
            <a:alphaModFix/>
          </a:blip>
          <a:stretch>
            <a:fillRect/>
          </a:stretch>
        </p:blipFill>
        <p:spPr>
          <a:xfrm>
            <a:off x="21005" y="66675"/>
            <a:ext cx="12192000"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21"/>
          <p:cNvSpPr txBox="1">
            <a:spLocks noGrp="1"/>
          </p:cNvSpPr>
          <p:nvPr>
            <p:ph type="title"/>
          </p:nvPr>
        </p:nvSpPr>
        <p:spPr>
          <a:xfrm>
            <a:off x="587200" y="384810"/>
            <a:ext cx="9302854" cy="9556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5A8BA"/>
              </a:buClr>
              <a:buSzPts val="4000"/>
              <a:buFont typeface="Calibri"/>
              <a:buNone/>
            </a:pPr>
            <a:r>
              <a:rPr lang="cs-CZ" sz="4000">
                <a:solidFill>
                  <a:srgbClr val="25A8BA"/>
                </a:solidFill>
                <a:latin typeface="Calibri"/>
                <a:ea typeface="Calibri"/>
                <a:cs typeface="Calibri"/>
                <a:sym typeface="Calibri"/>
              </a:rPr>
              <a:t>Rámec mezioborových kompetencí v oblasti duševního zdraví</a:t>
            </a:r>
            <a:endParaRPr/>
          </a:p>
        </p:txBody>
      </p:sp>
      <p:grpSp>
        <p:nvGrpSpPr>
          <p:cNvPr id="472" name="Google Shape;472;p21"/>
          <p:cNvGrpSpPr/>
          <p:nvPr/>
        </p:nvGrpSpPr>
        <p:grpSpPr>
          <a:xfrm>
            <a:off x="293686" y="1654628"/>
            <a:ext cx="11517313" cy="4517571"/>
            <a:chOff x="0" y="0"/>
            <a:chExt cx="11517313" cy="4517571"/>
          </a:xfrm>
        </p:grpSpPr>
        <p:sp>
          <p:nvSpPr>
            <p:cNvPr id="473" name="Google Shape;473;p21"/>
            <p:cNvSpPr/>
            <p:nvPr/>
          </p:nvSpPr>
          <p:spPr>
            <a:xfrm rot="10800000">
              <a:off x="3915886" y="0"/>
              <a:ext cx="7601427" cy="1505857"/>
            </a:xfrm>
            <a:custGeom>
              <a:avLst/>
              <a:gdLst/>
              <a:ahLst/>
              <a:cxnLst/>
              <a:rect l="l" t="t" r="r" b="b"/>
              <a:pathLst>
                <a:path w="120000" h="120000" extrusionOk="0">
                  <a:moveTo>
                    <a:pt x="0" y="120000"/>
                  </a:moveTo>
                  <a:lnTo>
                    <a:pt x="0" y="0"/>
                  </a:lnTo>
                  <a:lnTo>
                    <a:pt x="99394" y="0"/>
                  </a:lnTo>
                  <a:lnTo>
                    <a:pt x="120000" y="120000"/>
                  </a:lnTo>
                  <a:close/>
                </a:path>
              </a:pathLst>
            </a:custGeom>
            <a:solidFill>
              <a:schemeClr val="lt1">
                <a:alpha val="89411"/>
              </a:schemeClr>
            </a:solidFill>
            <a:ln w="9525"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21"/>
            <p:cNvSpPr txBox="1"/>
            <p:nvPr/>
          </p:nvSpPr>
          <p:spPr>
            <a:xfrm>
              <a:off x="5221182" y="0"/>
              <a:ext cx="6296131" cy="1505857"/>
            </a:xfrm>
            <a:prstGeom prst="rect">
              <a:avLst/>
            </a:prstGeom>
            <a:noFill/>
            <a:ln>
              <a:noFill/>
            </a:ln>
          </p:spPr>
          <p:txBody>
            <a:bodyPr spcFirstLastPara="1" wrap="square" lIns="247650" tIns="247650" rIns="247650" bIns="247650" anchor="ctr" anchorCtr="0">
              <a:noAutofit/>
            </a:bodyPr>
            <a:lstStyle/>
            <a:p>
              <a:pPr marL="171450" lvl="1" indent="-171450">
                <a:lnSpc>
                  <a:spcPct val="90000"/>
                </a:lnSpc>
                <a:spcBef>
                  <a:spcPts val="0"/>
                </a:spcBef>
                <a:buClr>
                  <a:schemeClr val="dk1"/>
                </a:buClr>
                <a:buSzPts val="1600"/>
                <a:buFont typeface="Noto Sans Symbols"/>
                <a:buChar char="∙"/>
              </a:pPr>
              <a:r>
                <a:rPr lang="cs-CZ" sz="1600" b="1" dirty="0">
                  <a:solidFill>
                    <a:schemeClr val="dk1"/>
                  </a:solidFill>
                  <a:latin typeface="Calibri"/>
                  <a:cs typeface="Calibri"/>
                  <a:sym typeface="Calibri"/>
                </a:rPr>
                <a:t>Požadovány pro odborníky pracující ve specializovaných týmech pro duševní zdraví.</a:t>
              </a:r>
              <a:endParaRPr sz="1600" b="1" dirty="0">
                <a:solidFill>
                  <a:schemeClr val="dk1"/>
                </a:solidFill>
                <a:latin typeface="Calibri"/>
                <a:cs typeface="Calibri"/>
              </a:endParaRPr>
            </a:p>
            <a:p>
              <a:pPr marL="171450" lvl="1" indent="-171450">
                <a:lnSpc>
                  <a:spcPct val="90000"/>
                </a:lnSpc>
                <a:spcBef>
                  <a:spcPts val="240"/>
                </a:spcBef>
                <a:buClr>
                  <a:schemeClr val="dk1"/>
                </a:buClr>
                <a:buSzPts val="1600"/>
                <a:buFont typeface="Noto Sans Symbols"/>
                <a:buChar char="∙"/>
              </a:pPr>
              <a:r>
                <a:rPr lang="cs-CZ" sz="1600" b="1" dirty="0">
                  <a:solidFill>
                    <a:schemeClr val="dk1"/>
                  </a:solidFill>
                  <a:latin typeface="Calibri"/>
                  <a:cs typeface="Calibri"/>
                  <a:sym typeface="Calibri"/>
                </a:rPr>
                <a:t>Důraz na </a:t>
              </a:r>
              <a:r>
                <a:rPr lang="cs-CZ" sz="1600" b="1" i="0" u="none" strike="noStrike" cap="none" dirty="0">
                  <a:solidFill>
                    <a:schemeClr val="dk1"/>
                  </a:solidFill>
                  <a:latin typeface="Calibri"/>
                  <a:ea typeface="Calibri"/>
                  <a:cs typeface="Calibri"/>
                  <a:sym typeface="Calibri"/>
                </a:rPr>
                <a:t>týmovou práci, koordinaci a integrované přístupy k péči</a:t>
              </a:r>
              <a:endParaRPr sz="1400" b="0" i="0" u="none" strike="noStrike" cap="none" dirty="0">
                <a:solidFill>
                  <a:srgbClr val="000000"/>
                </a:solidFill>
                <a:latin typeface="Arial"/>
                <a:ea typeface="Arial"/>
                <a:cs typeface="Arial"/>
                <a:sym typeface="Arial"/>
              </a:endParaRPr>
            </a:p>
          </p:txBody>
        </p:sp>
        <p:sp>
          <p:nvSpPr>
            <p:cNvPr id="475" name="Google Shape;475;p21"/>
            <p:cNvSpPr/>
            <p:nvPr/>
          </p:nvSpPr>
          <p:spPr>
            <a:xfrm>
              <a:off x="2610591" y="0"/>
              <a:ext cx="2610591" cy="1505857"/>
            </a:xfrm>
            <a:prstGeom prst="trapezoid">
              <a:avLst>
                <a:gd name="adj" fmla="val 86681"/>
              </a:avLst>
            </a:prstGeom>
            <a:solidFill>
              <a:srgbClr val="7570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21"/>
            <p:cNvSpPr txBox="1"/>
            <p:nvPr/>
          </p:nvSpPr>
          <p:spPr>
            <a:xfrm>
              <a:off x="2610591" y="0"/>
              <a:ext cx="2610591" cy="1505857"/>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dk1"/>
                </a:buClr>
                <a:buSzPts val="1800"/>
                <a:buFont typeface="Calibri"/>
                <a:buNone/>
              </a:pPr>
              <a:endParaRPr sz="1800" b="1" i="0" u="none" strike="noStrike" cap="none">
                <a:solidFill>
                  <a:schemeClr val="dk1"/>
                </a:solidFill>
                <a:latin typeface="Calibri"/>
                <a:ea typeface="Calibri"/>
                <a:cs typeface="Calibri"/>
                <a:sym typeface="Calibri"/>
              </a:endParaRPr>
            </a:p>
            <a:p>
              <a:pPr marL="0" marR="0" lvl="0" indent="0" algn="ctr" rtl="0">
                <a:lnSpc>
                  <a:spcPct val="90000"/>
                </a:lnSpc>
                <a:spcBef>
                  <a:spcPts val="630"/>
                </a:spcBef>
                <a:spcAft>
                  <a:spcPts val="0"/>
                </a:spcAft>
                <a:buClr>
                  <a:schemeClr val="dk1"/>
                </a:buClr>
                <a:buSzPts val="1800"/>
                <a:buFont typeface="Calibri"/>
                <a:buNone/>
              </a:pPr>
              <a:endParaRPr sz="1800" b="1" i="0" u="none" strike="noStrike" cap="none">
                <a:solidFill>
                  <a:schemeClr val="dk1"/>
                </a:solidFill>
                <a:latin typeface="Calibri"/>
                <a:ea typeface="Calibri"/>
                <a:cs typeface="Calibri"/>
                <a:sym typeface="Calibri"/>
              </a:endParaRPr>
            </a:p>
            <a:p>
              <a:pPr marL="0" marR="0" lvl="0" indent="0" algn="ctr" rtl="0">
                <a:lnSpc>
                  <a:spcPct val="90000"/>
                </a:lnSpc>
                <a:spcBef>
                  <a:spcPts val="630"/>
                </a:spcBef>
                <a:spcAft>
                  <a:spcPts val="0"/>
                </a:spcAft>
                <a:buClr>
                  <a:schemeClr val="dk1"/>
                </a:buClr>
                <a:buSzPts val="1800"/>
                <a:buFont typeface="Calibri"/>
                <a:buNone/>
              </a:pPr>
              <a:r>
                <a:rPr lang="cs-CZ" sz="1800" b="1" i="0" u="none" strike="noStrike" cap="none">
                  <a:solidFill>
                    <a:schemeClr val="dk1"/>
                  </a:solidFill>
                  <a:latin typeface="Calibri"/>
                  <a:ea typeface="Calibri"/>
                  <a:cs typeface="Calibri"/>
                  <a:sym typeface="Calibri"/>
                </a:rPr>
                <a:t>III. Kompetence pro multidisciplinární týmovou spolupráci</a:t>
              </a:r>
              <a:endParaRPr sz="1400" b="0" i="0" u="none" strike="noStrike" cap="none">
                <a:solidFill>
                  <a:srgbClr val="000000"/>
                </a:solidFill>
                <a:latin typeface="Arial"/>
                <a:ea typeface="Arial"/>
                <a:cs typeface="Arial"/>
                <a:sym typeface="Arial"/>
              </a:endParaRPr>
            </a:p>
          </p:txBody>
        </p:sp>
        <p:sp>
          <p:nvSpPr>
            <p:cNvPr id="477" name="Google Shape;477;p21"/>
            <p:cNvSpPr/>
            <p:nvPr/>
          </p:nvSpPr>
          <p:spPr>
            <a:xfrm rot="10800000">
              <a:off x="5221182" y="1505857"/>
              <a:ext cx="6296131" cy="1505857"/>
            </a:xfrm>
            <a:custGeom>
              <a:avLst/>
              <a:gdLst/>
              <a:ahLst/>
              <a:cxnLst/>
              <a:rect l="l" t="t" r="r" b="b"/>
              <a:pathLst>
                <a:path w="120000" h="120000" extrusionOk="0">
                  <a:moveTo>
                    <a:pt x="0" y="120000"/>
                  </a:moveTo>
                  <a:lnTo>
                    <a:pt x="0" y="0"/>
                  </a:lnTo>
                  <a:lnTo>
                    <a:pt x="95122" y="0"/>
                  </a:lnTo>
                  <a:lnTo>
                    <a:pt x="120000" y="120000"/>
                  </a:lnTo>
                  <a:close/>
                </a:path>
              </a:pathLst>
            </a:custGeom>
            <a:solidFill>
              <a:schemeClr val="lt1">
                <a:alpha val="89411"/>
              </a:schemeClr>
            </a:solidFill>
            <a:ln w="9525"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21"/>
            <p:cNvSpPr txBox="1"/>
            <p:nvPr/>
          </p:nvSpPr>
          <p:spPr>
            <a:xfrm>
              <a:off x="6526477" y="1505857"/>
              <a:ext cx="4990836" cy="1505857"/>
            </a:xfrm>
            <a:prstGeom prst="rect">
              <a:avLst/>
            </a:prstGeom>
            <a:noFill/>
            <a:ln>
              <a:noFill/>
            </a:ln>
          </p:spPr>
          <p:txBody>
            <a:bodyPr spcFirstLastPara="1" wrap="square" lIns="247650" tIns="247650" rIns="247650" bIns="247650" anchor="ctr" anchorCtr="0">
              <a:noAutofit/>
            </a:bodyPr>
            <a:lstStyle/>
            <a:p>
              <a:pPr marL="171450" marR="0" lvl="1" indent="-171450" algn="l" rtl="0">
                <a:lnSpc>
                  <a:spcPct val="90000"/>
                </a:lnSpc>
                <a:spcBef>
                  <a:spcPts val="0"/>
                </a:spcBef>
                <a:spcAft>
                  <a:spcPts val="0"/>
                </a:spcAft>
                <a:buClr>
                  <a:schemeClr val="dk1"/>
                </a:buClr>
                <a:buSzPts val="1600"/>
                <a:buFont typeface="Noto Sans Symbols"/>
                <a:buChar char="∙"/>
              </a:pPr>
              <a:r>
                <a:rPr lang="cs-CZ" sz="1600" b="1" i="0" u="none" strike="noStrike" cap="none" dirty="0">
                  <a:solidFill>
                    <a:schemeClr val="dk1"/>
                  </a:solidFill>
                  <a:latin typeface="Calibri"/>
                  <a:ea typeface="Calibri"/>
                  <a:cs typeface="Calibri"/>
                  <a:sym typeface="Calibri"/>
                </a:rPr>
                <a:t>Nezbytné pro odborníky v odvětvích s dopadem na duševní zdraví (např. vzdělávání, sociální služby, zdravotnictví).</a:t>
              </a:r>
              <a:endParaRPr sz="1400" b="0" i="0" u="none" strike="noStrike" cap="none" dirty="0">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chemeClr val="dk1"/>
                </a:buClr>
                <a:buSzPts val="1600"/>
                <a:buFont typeface="Noto Sans Symbols"/>
                <a:buChar char="∙"/>
              </a:pPr>
              <a:r>
                <a:rPr lang="cs-CZ" sz="1600" b="1" i="0" u="none" strike="noStrike" cap="none" dirty="0">
                  <a:solidFill>
                    <a:schemeClr val="dk1"/>
                  </a:solidFill>
                  <a:latin typeface="Calibri"/>
                  <a:ea typeface="Calibri"/>
                  <a:cs typeface="Calibri"/>
                  <a:sym typeface="Calibri"/>
                </a:rPr>
                <a:t>Zaměření na efektivní komunikaci a spolupráci v rámci duševního zdraví. </a:t>
              </a:r>
              <a:endParaRPr sz="1400" b="0" i="0" u="none" strike="noStrike" cap="none" dirty="0">
                <a:solidFill>
                  <a:srgbClr val="000000"/>
                </a:solidFill>
                <a:latin typeface="Arial"/>
                <a:ea typeface="Arial"/>
                <a:cs typeface="Arial"/>
                <a:sym typeface="Arial"/>
              </a:endParaRPr>
            </a:p>
          </p:txBody>
        </p:sp>
        <p:sp>
          <p:nvSpPr>
            <p:cNvPr id="479" name="Google Shape;479;p21"/>
            <p:cNvSpPr/>
            <p:nvPr/>
          </p:nvSpPr>
          <p:spPr>
            <a:xfrm>
              <a:off x="1305295" y="1505857"/>
              <a:ext cx="5221182" cy="1505857"/>
            </a:xfrm>
            <a:prstGeom prst="trapezoid">
              <a:avLst>
                <a:gd name="adj" fmla="val 86681"/>
              </a:avLst>
            </a:prstGeom>
            <a:gradFill>
              <a:gsLst>
                <a:gs pos="0">
                  <a:srgbClr val="F08B54"/>
                </a:gs>
                <a:gs pos="50000">
                  <a:srgbClr val="F67A26"/>
                </a:gs>
                <a:gs pos="100000">
                  <a:srgbClr val="E36A18"/>
                </a:gs>
              </a:gsLst>
              <a:lin ang="5400000" scaled="0"/>
            </a:gradFill>
            <a:ln w="9525"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21"/>
            <p:cNvSpPr txBox="1"/>
            <p:nvPr/>
          </p:nvSpPr>
          <p:spPr>
            <a:xfrm>
              <a:off x="2219002" y="1505857"/>
              <a:ext cx="3393768" cy="1505857"/>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cs-CZ" sz="1800" b="1" i="0" u="none" strike="noStrike" cap="none">
                  <a:solidFill>
                    <a:schemeClr val="dk1"/>
                  </a:solidFill>
                  <a:latin typeface="Calibri"/>
                  <a:ea typeface="Calibri"/>
                  <a:cs typeface="Calibri"/>
                  <a:sym typeface="Calibri"/>
                </a:rPr>
                <a:t>II. Mezioborová spolupráce v oblasti duševního zdraví a komunikační dovednosti</a:t>
              </a:r>
              <a:endParaRPr sz="1400" b="0" i="0" u="none" strike="noStrike" cap="none">
                <a:solidFill>
                  <a:srgbClr val="000000"/>
                </a:solidFill>
                <a:latin typeface="Arial"/>
                <a:ea typeface="Arial"/>
                <a:cs typeface="Arial"/>
                <a:sym typeface="Arial"/>
              </a:endParaRPr>
            </a:p>
          </p:txBody>
        </p:sp>
        <p:sp>
          <p:nvSpPr>
            <p:cNvPr id="481" name="Google Shape;481;p21"/>
            <p:cNvSpPr/>
            <p:nvPr/>
          </p:nvSpPr>
          <p:spPr>
            <a:xfrm rot="10800000">
              <a:off x="6526477" y="3011714"/>
              <a:ext cx="4990836" cy="1505857"/>
            </a:xfrm>
            <a:custGeom>
              <a:avLst/>
              <a:gdLst/>
              <a:ahLst/>
              <a:cxnLst/>
              <a:rect l="l" t="t" r="r" b="b"/>
              <a:pathLst>
                <a:path w="120000" h="120000" extrusionOk="0">
                  <a:moveTo>
                    <a:pt x="0" y="120000"/>
                  </a:moveTo>
                  <a:lnTo>
                    <a:pt x="0" y="0"/>
                  </a:lnTo>
                  <a:lnTo>
                    <a:pt x="88615" y="0"/>
                  </a:lnTo>
                  <a:lnTo>
                    <a:pt x="120000" y="120000"/>
                  </a:lnTo>
                  <a:close/>
                </a:path>
              </a:pathLst>
            </a:custGeom>
            <a:solidFill>
              <a:schemeClr val="lt1">
                <a:alpha val="89411"/>
              </a:schemeClr>
            </a:solid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21"/>
            <p:cNvSpPr txBox="1"/>
            <p:nvPr/>
          </p:nvSpPr>
          <p:spPr>
            <a:xfrm>
              <a:off x="7831773" y="3011714"/>
              <a:ext cx="3685540" cy="1505857"/>
            </a:xfrm>
            <a:prstGeom prst="rect">
              <a:avLst/>
            </a:prstGeom>
            <a:noFill/>
            <a:ln>
              <a:noFill/>
            </a:ln>
          </p:spPr>
          <p:txBody>
            <a:bodyPr spcFirstLastPara="1" wrap="square" lIns="247650" tIns="247650" rIns="247650" bIns="247650" anchor="ctr" anchorCtr="0">
              <a:noAutofit/>
            </a:bodyPr>
            <a:lstStyle/>
            <a:p>
              <a:pPr marL="171450" marR="0" lvl="1" indent="-171450" algn="l" rtl="0">
                <a:lnSpc>
                  <a:spcPct val="90000"/>
                </a:lnSpc>
                <a:spcBef>
                  <a:spcPts val="0"/>
                </a:spcBef>
                <a:spcAft>
                  <a:spcPts val="0"/>
                </a:spcAft>
                <a:buClr>
                  <a:schemeClr val="dk1"/>
                </a:buClr>
                <a:buSzPts val="1600"/>
                <a:buFont typeface="Noto Sans Symbols"/>
                <a:buChar char="∙"/>
              </a:pPr>
              <a:r>
                <a:rPr lang="cs-CZ" sz="1600" b="1" i="0" u="none" strike="noStrike" cap="none">
                  <a:solidFill>
                    <a:schemeClr val="dk1"/>
                  </a:solidFill>
                  <a:latin typeface="Calibri"/>
                  <a:ea typeface="Calibri"/>
                  <a:cs typeface="Calibri"/>
                  <a:sym typeface="Calibri"/>
                </a:rPr>
                <a:t>Relevantní pro všechny odborníky, i když se nespecializují na duševní zdraví.</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chemeClr val="dk1"/>
                </a:buClr>
                <a:buSzPts val="1600"/>
                <a:buFont typeface="Noto Sans Symbols"/>
                <a:buChar char="∙"/>
              </a:pPr>
              <a:r>
                <a:rPr lang="cs-CZ" sz="1600" b="1" i="0" u="none" strike="noStrike" cap="none">
                  <a:solidFill>
                    <a:schemeClr val="dk1"/>
                  </a:solidFill>
                  <a:latin typeface="Calibri"/>
                  <a:ea typeface="Calibri"/>
                  <a:cs typeface="Calibri"/>
                  <a:sym typeface="Calibri"/>
                </a:rPr>
                <a:t>Zahrnují základní znalosti a dovednosti pro podporu duševní pohody.</a:t>
              </a:r>
              <a:endParaRPr sz="1400" b="0" i="0" u="none" strike="noStrike" cap="none">
                <a:solidFill>
                  <a:srgbClr val="000000"/>
                </a:solidFill>
                <a:latin typeface="Arial"/>
                <a:ea typeface="Arial"/>
                <a:cs typeface="Arial"/>
                <a:sym typeface="Arial"/>
              </a:endParaRPr>
            </a:p>
          </p:txBody>
        </p:sp>
        <p:sp>
          <p:nvSpPr>
            <p:cNvPr id="483" name="Google Shape;483;p21"/>
            <p:cNvSpPr/>
            <p:nvPr/>
          </p:nvSpPr>
          <p:spPr>
            <a:xfrm>
              <a:off x="0" y="3011714"/>
              <a:ext cx="7831773" cy="1505857"/>
            </a:xfrm>
            <a:prstGeom prst="trapezoid">
              <a:avLst>
                <a:gd name="adj" fmla="val 86681"/>
              </a:avLst>
            </a:prstGeom>
            <a:gradFill>
              <a:gsLst>
                <a:gs pos="0">
                  <a:srgbClr val="FFC647"/>
                </a:gs>
                <a:gs pos="50000">
                  <a:srgbClr val="FFC600"/>
                </a:gs>
                <a:gs pos="100000">
                  <a:srgbClr val="E3B400"/>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21"/>
            <p:cNvSpPr txBox="1"/>
            <p:nvPr/>
          </p:nvSpPr>
          <p:spPr>
            <a:xfrm>
              <a:off x="1370560" y="3011714"/>
              <a:ext cx="5090652" cy="1505857"/>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cs-CZ" sz="1800" b="1" i="0" u="none" strike="noStrike" cap="none">
                  <a:solidFill>
                    <a:schemeClr val="dk1"/>
                  </a:solidFill>
                  <a:latin typeface="Calibri"/>
                  <a:ea typeface="Calibri"/>
                  <a:cs typeface="Calibri"/>
                  <a:sym typeface="Calibri"/>
                </a:rPr>
                <a:t>I. Základní kompetence v oblasti duševního zdraví</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35"/>
          <p:cNvSpPr txBox="1">
            <a:spLocks noGrp="1"/>
          </p:cNvSpPr>
          <p:nvPr>
            <p:ph type="title"/>
          </p:nvPr>
        </p:nvSpPr>
        <p:spPr>
          <a:xfrm>
            <a:off x="587200" y="384810"/>
            <a:ext cx="9302854" cy="9556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5A8BA"/>
              </a:buClr>
              <a:buSzPts val="3200"/>
              <a:buNone/>
            </a:pPr>
            <a:br>
              <a:rPr lang="cs-CZ" sz="3200">
                <a:solidFill>
                  <a:srgbClr val="25A8BA"/>
                </a:solidFill>
                <a:latin typeface="Times New Roman"/>
                <a:ea typeface="Times New Roman"/>
                <a:cs typeface="Times New Roman"/>
                <a:sym typeface="Times New Roman"/>
              </a:rPr>
            </a:br>
            <a:r>
              <a:rPr lang="cs-CZ" sz="3200">
                <a:solidFill>
                  <a:srgbClr val="25A8BA"/>
                </a:solidFill>
                <a:latin typeface="Times New Roman"/>
                <a:ea typeface="Times New Roman"/>
                <a:cs typeface="Times New Roman"/>
                <a:sym typeface="Times New Roman"/>
              </a:rPr>
              <a:t>Základní kompetence v oblasti duševního zdraví</a:t>
            </a:r>
            <a:br>
              <a:rPr lang="cs-CZ" sz="3200">
                <a:latin typeface="Times New Roman"/>
                <a:ea typeface="Times New Roman"/>
                <a:cs typeface="Times New Roman"/>
                <a:sym typeface="Times New Roman"/>
              </a:rPr>
            </a:br>
            <a:endParaRPr sz="3200">
              <a:latin typeface="Times New Roman"/>
              <a:ea typeface="Times New Roman"/>
              <a:cs typeface="Times New Roman"/>
              <a:sym typeface="Times New Roman"/>
            </a:endParaRPr>
          </a:p>
        </p:txBody>
      </p:sp>
      <p:grpSp>
        <p:nvGrpSpPr>
          <p:cNvPr id="577" name="Google Shape;577;p35"/>
          <p:cNvGrpSpPr/>
          <p:nvPr/>
        </p:nvGrpSpPr>
        <p:grpSpPr>
          <a:xfrm>
            <a:off x="1479325" y="1502632"/>
            <a:ext cx="9233348" cy="4734479"/>
            <a:chOff x="1185725" y="403"/>
            <a:chExt cx="9233348" cy="4734479"/>
          </a:xfrm>
        </p:grpSpPr>
        <p:sp>
          <p:nvSpPr>
            <p:cNvPr id="578" name="Google Shape;578;p35"/>
            <p:cNvSpPr/>
            <p:nvPr/>
          </p:nvSpPr>
          <p:spPr>
            <a:xfrm>
              <a:off x="4798650" y="2801051"/>
              <a:ext cx="1933831" cy="1933831"/>
            </a:xfrm>
            <a:prstGeom prst="ellipse">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35"/>
            <p:cNvSpPr txBox="1"/>
            <p:nvPr/>
          </p:nvSpPr>
          <p:spPr>
            <a:xfrm>
              <a:off x="5081853" y="3084254"/>
              <a:ext cx="1367425" cy="1367425"/>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cs-CZ" sz="1400" b="1" i="0" u="none" strike="noStrike" cap="none">
                  <a:solidFill>
                    <a:schemeClr val="lt1"/>
                  </a:solidFill>
                  <a:latin typeface="Calibri"/>
                  <a:ea typeface="Calibri"/>
                  <a:cs typeface="Calibri"/>
                  <a:sym typeface="Calibri"/>
                </a:rPr>
                <a:t>I.Základní kompetence v oblasti duševního zdraví</a:t>
              </a:r>
              <a:endParaRPr sz="1400" b="0" i="0" u="none" strike="noStrike" cap="none">
                <a:solidFill>
                  <a:srgbClr val="000000"/>
                </a:solidFill>
                <a:latin typeface="Arial"/>
                <a:ea typeface="Arial"/>
                <a:cs typeface="Arial"/>
                <a:sym typeface="Arial"/>
              </a:endParaRPr>
            </a:p>
          </p:txBody>
        </p:sp>
        <p:sp>
          <p:nvSpPr>
            <p:cNvPr id="580" name="Google Shape;580;p35"/>
            <p:cNvSpPr/>
            <p:nvPr/>
          </p:nvSpPr>
          <p:spPr>
            <a:xfrm rot="10800000">
              <a:off x="2539475" y="3492396"/>
              <a:ext cx="2134921" cy="551141"/>
            </a:xfrm>
            <a:prstGeom prst="lef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35"/>
            <p:cNvSpPr/>
            <p:nvPr/>
          </p:nvSpPr>
          <p:spPr>
            <a:xfrm>
              <a:off x="1185725" y="3226494"/>
              <a:ext cx="2707498" cy="1082945"/>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35"/>
            <p:cNvSpPr txBox="1"/>
            <p:nvPr/>
          </p:nvSpPr>
          <p:spPr>
            <a:xfrm>
              <a:off x="1217443" y="3258212"/>
              <a:ext cx="2644062" cy="1019509"/>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cs-CZ" sz="1400" b="1" i="0" u="none" strike="noStrike" cap="none">
                  <a:solidFill>
                    <a:schemeClr val="lt1"/>
                  </a:solidFill>
                  <a:latin typeface="Calibri"/>
                  <a:ea typeface="Calibri"/>
                  <a:cs typeface="Calibri"/>
                  <a:sym typeface="Calibri"/>
                </a:rPr>
                <a:t>Základní dovednosti v oblasti pomoci</a:t>
              </a:r>
              <a:r>
                <a:rPr lang="cs-CZ" sz="1400" b="0" i="0" u="none" strike="noStrike" cap="none">
                  <a:solidFill>
                    <a:schemeClr val="lt1"/>
                  </a:solidFill>
                  <a:latin typeface="Calibri"/>
                  <a:ea typeface="Calibri"/>
                  <a:cs typeface="Calibri"/>
                  <a:sym typeface="Calibri"/>
                </a:rPr>
                <a:t>: komunikace, aktivní naslouchání, empatie, deeskalační dovednosti, důvěrnost, budování vztahů. </a:t>
              </a:r>
              <a:endParaRPr sz="1400" b="0" i="0" u="none" strike="noStrike" cap="none">
                <a:solidFill>
                  <a:srgbClr val="000000"/>
                </a:solidFill>
                <a:latin typeface="Arial"/>
                <a:ea typeface="Arial"/>
                <a:cs typeface="Arial"/>
                <a:sym typeface="Arial"/>
              </a:endParaRPr>
            </a:p>
          </p:txBody>
        </p:sp>
        <p:sp>
          <p:nvSpPr>
            <p:cNvPr id="583" name="Google Shape;583;p35"/>
            <p:cNvSpPr/>
            <p:nvPr/>
          </p:nvSpPr>
          <p:spPr>
            <a:xfrm rot="-9308757">
              <a:off x="2768758" y="2430601"/>
              <a:ext cx="2209917" cy="551141"/>
            </a:xfrm>
            <a:prstGeom prst="lef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35"/>
            <p:cNvSpPr/>
            <p:nvPr/>
          </p:nvSpPr>
          <p:spPr>
            <a:xfrm>
              <a:off x="1546084" y="1837184"/>
              <a:ext cx="2440349" cy="1082945"/>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35"/>
            <p:cNvSpPr txBox="1"/>
            <p:nvPr/>
          </p:nvSpPr>
          <p:spPr>
            <a:xfrm>
              <a:off x="1577802" y="1868902"/>
              <a:ext cx="2376913" cy="1019509"/>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cs-CZ" sz="1400" b="1" i="0" u="none" strike="noStrike" cap="none">
                  <a:solidFill>
                    <a:schemeClr val="lt1"/>
                  </a:solidFill>
                  <a:latin typeface="Calibri"/>
                  <a:ea typeface="Calibri"/>
                  <a:cs typeface="Calibri"/>
                  <a:sym typeface="Calibri"/>
                </a:rPr>
                <a:t>Povědomí o kultuře a diverzitě</a:t>
              </a:r>
              <a:r>
                <a:rPr lang="cs-CZ" sz="1400" b="0" i="0" u="none" strike="noStrike" cap="none">
                  <a:solidFill>
                    <a:schemeClr val="lt1"/>
                  </a:solidFill>
                  <a:latin typeface="Calibri"/>
                  <a:ea typeface="Calibri"/>
                  <a:cs typeface="Calibri"/>
                  <a:sym typeface="Calibri"/>
                </a:rPr>
                <a:t>: citlivost ke kulturní, věkové a genderové rozmanitosti.</a:t>
              </a:r>
              <a:endParaRPr sz="1400" b="0" i="0" u="none" strike="noStrike" cap="none">
                <a:solidFill>
                  <a:srgbClr val="000000"/>
                </a:solidFill>
                <a:latin typeface="Arial"/>
                <a:ea typeface="Arial"/>
                <a:cs typeface="Arial"/>
                <a:sym typeface="Arial"/>
              </a:endParaRPr>
            </a:p>
          </p:txBody>
        </p:sp>
        <p:sp>
          <p:nvSpPr>
            <p:cNvPr id="586" name="Google Shape;586;p35"/>
            <p:cNvSpPr/>
            <p:nvPr/>
          </p:nvSpPr>
          <p:spPr>
            <a:xfrm rot="-7983586">
              <a:off x="3019818" y="1595958"/>
              <a:ext cx="2614657" cy="551141"/>
            </a:xfrm>
            <a:prstGeom prst="lef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35"/>
            <p:cNvSpPr/>
            <p:nvPr/>
          </p:nvSpPr>
          <p:spPr>
            <a:xfrm>
              <a:off x="2024885" y="389717"/>
              <a:ext cx="2382845" cy="1300433"/>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35"/>
            <p:cNvSpPr txBox="1"/>
            <p:nvPr/>
          </p:nvSpPr>
          <p:spPr>
            <a:xfrm>
              <a:off x="2062973" y="427805"/>
              <a:ext cx="2306669" cy="1224257"/>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cs-CZ" sz="1400" b="1" i="0" u="none" strike="noStrike" cap="none">
                  <a:solidFill>
                    <a:schemeClr val="lt1"/>
                  </a:solidFill>
                  <a:latin typeface="Calibri"/>
                  <a:ea typeface="Calibri"/>
                  <a:cs typeface="Calibri"/>
                  <a:sym typeface="Calibri"/>
                </a:rPr>
                <a:t>Gramotnost v oblasti duševního zdraví:</a:t>
              </a:r>
              <a:r>
                <a:rPr lang="cs-CZ" sz="1400" b="0" i="0" u="none" strike="noStrike" cap="none">
                  <a:solidFill>
                    <a:schemeClr val="lt1"/>
                  </a:solidFill>
                  <a:latin typeface="Calibri"/>
                  <a:ea typeface="Calibri"/>
                  <a:cs typeface="Calibri"/>
                  <a:sym typeface="Calibri"/>
                </a:rPr>
                <a:t> porozumění pojmům v oblasti duševního zdraví a faktorům, které přispívají k problémům s duševním zdravím.</a:t>
              </a:r>
              <a:endParaRPr sz="1400" b="0" i="0" u="none" strike="noStrike" cap="none">
                <a:solidFill>
                  <a:srgbClr val="000000"/>
                </a:solidFill>
                <a:latin typeface="Arial"/>
                <a:ea typeface="Arial"/>
                <a:cs typeface="Arial"/>
                <a:sym typeface="Arial"/>
              </a:endParaRPr>
            </a:p>
          </p:txBody>
        </p:sp>
        <p:sp>
          <p:nvSpPr>
            <p:cNvPr id="589" name="Google Shape;589;p35"/>
            <p:cNvSpPr/>
            <p:nvPr/>
          </p:nvSpPr>
          <p:spPr>
            <a:xfrm rot="-5400000">
              <a:off x="4698105" y="1333765"/>
              <a:ext cx="2134921" cy="551141"/>
            </a:xfrm>
            <a:prstGeom prst="lef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35"/>
            <p:cNvSpPr/>
            <p:nvPr/>
          </p:nvSpPr>
          <p:spPr>
            <a:xfrm>
              <a:off x="4520415" y="403"/>
              <a:ext cx="2490300" cy="1082945"/>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35"/>
            <p:cNvSpPr txBox="1"/>
            <p:nvPr/>
          </p:nvSpPr>
          <p:spPr>
            <a:xfrm>
              <a:off x="4552133" y="32121"/>
              <a:ext cx="2426864" cy="1019509"/>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cs-CZ" sz="1400" b="1" i="0" u="none" strike="noStrike" cap="none">
                  <a:solidFill>
                    <a:schemeClr val="lt1"/>
                  </a:solidFill>
                  <a:latin typeface="Calibri"/>
                  <a:ea typeface="Calibri"/>
                  <a:cs typeface="Calibri"/>
                  <a:sym typeface="Calibri"/>
                </a:rPr>
                <a:t>Posouzení problémů v oblasti duševního zdraví a rizik:</a:t>
              </a:r>
              <a:r>
                <a:rPr lang="cs-CZ" sz="1400" b="0" i="0" u="none" strike="noStrike" cap="none">
                  <a:solidFill>
                    <a:schemeClr val="lt1"/>
                  </a:solidFill>
                  <a:latin typeface="Calibri"/>
                  <a:ea typeface="Calibri"/>
                  <a:cs typeface="Calibri"/>
                  <a:sym typeface="Calibri"/>
                </a:rPr>
                <a:t> příznaky duševních potíží a rizika spojená se sebepoškozováním a sebevraždou.</a:t>
              </a:r>
              <a:endParaRPr sz="1400" b="0" i="0" u="none" strike="noStrike" cap="none">
                <a:solidFill>
                  <a:srgbClr val="000000"/>
                </a:solidFill>
                <a:latin typeface="Arial"/>
                <a:ea typeface="Arial"/>
                <a:cs typeface="Arial"/>
                <a:sym typeface="Arial"/>
              </a:endParaRPr>
            </a:p>
          </p:txBody>
        </p:sp>
        <p:sp>
          <p:nvSpPr>
            <p:cNvPr id="592" name="Google Shape;592;p35"/>
            <p:cNvSpPr/>
            <p:nvPr/>
          </p:nvSpPr>
          <p:spPr>
            <a:xfrm rot="-2813714">
              <a:off x="5928202" y="1583360"/>
              <a:ext cx="2644747" cy="551141"/>
            </a:xfrm>
            <a:prstGeom prst="lef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35"/>
            <p:cNvSpPr/>
            <p:nvPr/>
          </p:nvSpPr>
          <p:spPr>
            <a:xfrm>
              <a:off x="7080998" y="477216"/>
              <a:ext cx="2515452" cy="1082945"/>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35"/>
            <p:cNvSpPr txBox="1"/>
            <p:nvPr/>
          </p:nvSpPr>
          <p:spPr>
            <a:xfrm>
              <a:off x="7112716" y="508934"/>
              <a:ext cx="2452016" cy="1019509"/>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cs-CZ" sz="1400" b="1" i="0" u="none" strike="noStrike" cap="none">
                  <a:solidFill>
                    <a:schemeClr val="lt1"/>
                  </a:solidFill>
                  <a:latin typeface="Calibri"/>
                  <a:ea typeface="Calibri"/>
                  <a:cs typeface="Calibri"/>
                  <a:sym typeface="Calibri"/>
                </a:rPr>
                <a:t>Dopad založený na důkazech:</a:t>
              </a:r>
              <a:r>
                <a:rPr lang="cs-CZ" sz="1400" b="0" i="0" u="none" strike="noStrike" cap="none">
                  <a:solidFill>
                    <a:schemeClr val="lt1"/>
                  </a:solidFill>
                  <a:latin typeface="Calibri"/>
                  <a:ea typeface="Calibri"/>
                  <a:cs typeface="Calibri"/>
                  <a:sym typeface="Calibri"/>
                </a:rPr>
                <a:t> psychoedukace, psychologická podpora, podpora duševního zdraví, aktivity zaměřené na snížení stigmatu.</a:t>
              </a:r>
              <a:endParaRPr sz="1400" b="0" i="0" u="none" strike="noStrike" cap="none">
                <a:solidFill>
                  <a:srgbClr val="000000"/>
                </a:solidFill>
                <a:latin typeface="Arial"/>
                <a:ea typeface="Arial"/>
                <a:cs typeface="Arial"/>
                <a:sym typeface="Arial"/>
              </a:endParaRPr>
            </a:p>
          </p:txBody>
        </p:sp>
        <p:sp>
          <p:nvSpPr>
            <p:cNvPr id="595" name="Google Shape;595;p35"/>
            <p:cNvSpPr/>
            <p:nvPr/>
          </p:nvSpPr>
          <p:spPr>
            <a:xfrm rot="-1514942">
              <a:off x="6578792" y="2406093"/>
              <a:ext cx="2255129" cy="551141"/>
            </a:xfrm>
            <a:prstGeom prst="lef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35"/>
            <p:cNvSpPr/>
            <p:nvPr/>
          </p:nvSpPr>
          <p:spPr>
            <a:xfrm>
              <a:off x="7446967" y="1796134"/>
              <a:ext cx="2703058" cy="1082945"/>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35"/>
            <p:cNvSpPr txBox="1"/>
            <p:nvPr/>
          </p:nvSpPr>
          <p:spPr>
            <a:xfrm>
              <a:off x="7478685" y="1827852"/>
              <a:ext cx="2639622" cy="1019509"/>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cs-CZ" sz="1400" b="1" i="0" u="none" strike="noStrike" cap="none">
                  <a:solidFill>
                    <a:schemeClr val="lt1"/>
                  </a:solidFill>
                  <a:latin typeface="Calibri"/>
                  <a:ea typeface="Calibri"/>
                  <a:cs typeface="Calibri"/>
                  <a:sym typeface="Calibri"/>
                </a:rPr>
                <a:t>Péče o sebe a své kolegy:</a:t>
              </a:r>
              <a:r>
                <a:rPr lang="cs-CZ" sz="1400" b="0" i="0" u="none" strike="noStrike" cap="none">
                  <a:solidFill>
                    <a:schemeClr val="lt1"/>
                  </a:solidFill>
                  <a:latin typeface="Calibri"/>
                  <a:ea typeface="Calibri"/>
                  <a:cs typeface="Calibri"/>
                  <a:sym typeface="Calibri"/>
                </a:rPr>
                <a:t> péče o sebe sama za účelem prevence vyhoření a podpora kolegů prostřednictvím řešení psychosociálních rizik na pracovišti. </a:t>
              </a:r>
              <a:endParaRPr sz="1400" b="0" i="0" u="none" strike="noStrike" cap="none">
                <a:solidFill>
                  <a:srgbClr val="000000"/>
                </a:solidFill>
                <a:latin typeface="Arial"/>
                <a:ea typeface="Arial"/>
                <a:cs typeface="Arial"/>
                <a:sym typeface="Arial"/>
              </a:endParaRPr>
            </a:p>
          </p:txBody>
        </p:sp>
        <p:sp>
          <p:nvSpPr>
            <p:cNvPr id="598" name="Google Shape;598;p35"/>
            <p:cNvSpPr/>
            <p:nvPr/>
          </p:nvSpPr>
          <p:spPr>
            <a:xfrm>
              <a:off x="6856736" y="3492396"/>
              <a:ext cx="2134921" cy="551141"/>
            </a:xfrm>
            <a:prstGeom prst="leftArrow">
              <a:avLst>
                <a:gd name="adj1" fmla="val 60000"/>
                <a:gd name="adj2" fmla="val 50000"/>
              </a:avLst>
            </a:prstGeom>
            <a:solidFill>
              <a:srgbClr val="ABBA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35"/>
            <p:cNvSpPr/>
            <p:nvPr/>
          </p:nvSpPr>
          <p:spPr>
            <a:xfrm>
              <a:off x="7564240" y="3226494"/>
              <a:ext cx="2854833" cy="1082945"/>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35"/>
            <p:cNvSpPr txBox="1"/>
            <p:nvPr/>
          </p:nvSpPr>
          <p:spPr>
            <a:xfrm>
              <a:off x="7595958" y="3258212"/>
              <a:ext cx="2791397" cy="1019509"/>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cs-CZ" sz="1400" b="1" i="0" u="none" strike="noStrike" cap="none">
                  <a:solidFill>
                    <a:schemeClr val="lt1"/>
                  </a:solidFill>
                  <a:latin typeface="Calibri"/>
                  <a:ea typeface="Calibri"/>
                  <a:cs typeface="Calibri"/>
                  <a:sym typeface="Calibri"/>
                </a:rPr>
                <a:t>Podpora zotavení:</a:t>
              </a:r>
              <a:r>
                <a:rPr lang="cs-CZ" sz="1400" b="0" i="0" u="none" strike="noStrike" cap="none">
                  <a:solidFill>
                    <a:schemeClr val="lt1"/>
                  </a:solidFill>
                  <a:latin typeface="Calibri"/>
                  <a:ea typeface="Calibri"/>
                  <a:cs typeface="Calibri"/>
                  <a:sym typeface="Calibri"/>
                </a:rPr>
                <a:t> přístup k osobám s duševními potížemi, podpora jejich sebeurčení a růstu prostřednictvím osobních zkušeností.</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36"/>
          <p:cNvSpPr txBox="1">
            <a:spLocks noGrp="1"/>
          </p:cNvSpPr>
          <p:nvPr>
            <p:ph type="title"/>
          </p:nvPr>
        </p:nvSpPr>
        <p:spPr>
          <a:xfrm>
            <a:off x="587200" y="384810"/>
            <a:ext cx="9928400" cy="95567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5A8BA"/>
              </a:buClr>
              <a:buSzPts val="3200"/>
              <a:buNone/>
            </a:pPr>
            <a:br>
              <a:rPr lang="cs-CZ" sz="3200">
                <a:solidFill>
                  <a:srgbClr val="25A8BA"/>
                </a:solidFill>
                <a:latin typeface="Times New Roman"/>
                <a:ea typeface="Times New Roman"/>
                <a:cs typeface="Times New Roman"/>
                <a:sym typeface="Times New Roman"/>
              </a:rPr>
            </a:br>
            <a:r>
              <a:rPr lang="cs-CZ" sz="3200">
                <a:solidFill>
                  <a:srgbClr val="25A8BA"/>
                </a:solidFill>
                <a:latin typeface="Times New Roman"/>
                <a:ea typeface="Times New Roman"/>
                <a:cs typeface="Times New Roman"/>
                <a:sym typeface="Times New Roman"/>
              </a:rPr>
              <a:t>Mezioborová spolupráce v oblasti duševního zdraví a komunikační dovednosti</a:t>
            </a:r>
            <a:br>
              <a:rPr lang="cs-CZ" sz="3200">
                <a:latin typeface="Times New Roman"/>
                <a:ea typeface="Times New Roman"/>
                <a:cs typeface="Times New Roman"/>
                <a:sym typeface="Times New Roman"/>
              </a:rPr>
            </a:br>
            <a:endParaRPr sz="3200">
              <a:latin typeface="Times New Roman"/>
              <a:ea typeface="Times New Roman"/>
              <a:cs typeface="Times New Roman"/>
              <a:sym typeface="Times New Roman"/>
            </a:endParaRPr>
          </a:p>
        </p:txBody>
      </p:sp>
      <p:grpSp>
        <p:nvGrpSpPr>
          <p:cNvPr id="606" name="Google Shape;606;p36"/>
          <p:cNvGrpSpPr/>
          <p:nvPr/>
        </p:nvGrpSpPr>
        <p:grpSpPr>
          <a:xfrm>
            <a:off x="838437" y="1538542"/>
            <a:ext cx="10377927" cy="4404348"/>
            <a:chOff x="251237" y="-340332"/>
            <a:chExt cx="10377927" cy="4404348"/>
          </a:xfrm>
        </p:grpSpPr>
        <p:sp>
          <p:nvSpPr>
            <p:cNvPr id="607" name="Google Shape;607;p36"/>
            <p:cNvSpPr/>
            <p:nvPr/>
          </p:nvSpPr>
          <p:spPr>
            <a:xfrm>
              <a:off x="4340873" y="2079661"/>
              <a:ext cx="1984355" cy="1984355"/>
            </a:xfrm>
            <a:prstGeom prst="ellipse">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36"/>
            <p:cNvSpPr txBox="1"/>
            <p:nvPr/>
          </p:nvSpPr>
          <p:spPr>
            <a:xfrm>
              <a:off x="4631475" y="2370263"/>
              <a:ext cx="1403151" cy="1403151"/>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cs-CZ" sz="1400" b="1" i="0" u="none" strike="noStrike" cap="none">
                  <a:solidFill>
                    <a:schemeClr val="dk1"/>
                  </a:solidFill>
                  <a:latin typeface="Calibri"/>
                  <a:ea typeface="Calibri"/>
                  <a:cs typeface="Calibri"/>
                  <a:sym typeface="Calibri"/>
                </a:rPr>
                <a:t>II. Mezioborová spolupráce v oblasti duševního zdraví a komunikační dovednosti </a:t>
              </a:r>
              <a:endParaRPr sz="1400" b="0" i="0" u="none" strike="noStrike" cap="none">
                <a:solidFill>
                  <a:srgbClr val="000000"/>
                </a:solidFill>
                <a:latin typeface="Arial"/>
                <a:ea typeface="Arial"/>
                <a:cs typeface="Arial"/>
                <a:sym typeface="Arial"/>
              </a:endParaRPr>
            </a:p>
          </p:txBody>
        </p:sp>
        <p:sp>
          <p:nvSpPr>
            <p:cNvPr id="609" name="Google Shape;609;p36"/>
            <p:cNvSpPr/>
            <p:nvPr/>
          </p:nvSpPr>
          <p:spPr>
            <a:xfrm rot="-10287801">
              <a:off x="1887337" y="2490725"/>
              <a:ext cx="2430269" cy="565541"/>
            </a:xfrm>
            <a:prstGeom prst="leftArrow">
              <a:avLst>
                <a:gd name="adj1" fmla="val 60000"/>
                <a:gd name="adj2" fmla="val 50000"/>
              </a:avLst>
            </a:prstGeom>
            <a:solidFill>
              <a:srgbClr val="F4BD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36"/>
            <p:cNvSpPr/>
            <p:nvPr/>
          </p:nvSpPr>
          <p:spPr>
            <a:xfrm>
              <a:off x="251237" y="1788752"/>
              <a:ext cx="3298178" cy="2275263"/>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36"/>
            <p:cNvSpPr txBox="1"/>
            <p:nvPr/>
          </p:nvSpPr>
          <p:spPr>
            <a:xfrm>
              <a:off x="549183" y="2408020"/>
              <a:ext cx="2767970" cy="920031"/>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cs-CZ" sz="2000" b="1" i="0" u="none" strike="noStrike" cap="none">
                  <a:solidFill>
                    <a:schemeClr val="dk1"/>
                  </a:solidFill>
                  <a:latin typeface="Calibri"/>
                  <a:ea typeface="Calibri"/>
                  <a:cs typeface="Calibri"/>
                  <a:sym typeface="Calibri"/>
                </a:rPr>
                <a:t>Orientace v systémech podpory a péče:</a:t>
              </a:r>
              <a:r>
                <a:rPr lang="cs-CZ" sz="2000" b="0" i="0" u="none" strike="noStrike" cap="none">
                  <a:solidFill>
                    <a:schemeClr val="dk1"/>
                  </a:solidFill>
                  <a:latin typeface="Calibri"/>
                  <a:ea typeface="Calibri"/>
                  <a:cs typeface="Calibri"/>
                  <a:sym typeface="Calibri"/>
                </a:rPr>
                <a:t> pochopení rolí různých odvětví v péči o duševní zdraví, místního systému péče a přístupu ke službám. </a:t>
              </a:r>
              <a:endParaRPr sz="2000" b="0" i="0" u="none" strike="noStrike" cap="none">
                <a:solidFill>
                  <a:srgbClr val="000000"/>
                </a:solidFill>
                <a:latin typeface="Arial"/>
                <a:ea typeface="Arial"/>
                <a:cs typeface="Arial"/>
                <a:sym typeface="Arial"/>
              </a:endParaRPr>
            </a:p>
          </p:txBody>
        </p:sp>
        <p:sp>
          <p:nvSpPr>
            <p:cNvPr id="612" name="Google Shape;612;p36"/>
            <p:cNvSpPr/>
            <p:nvPr/>
          </p:nvSpPr>
          <p:spPr>
            <a:xfrm rot="-8651078">
              <a:off x="3458749" y="1325388"/>
              <a:ext cx="1671380" cy="565541"/>
            </a:xfrm>
            <a:prstGeom prst="leftArrow">
              <a:avLst>
                <a:gd name="adj1" fmla="val 60000"/>
                <a:gd name="adj2" fmla="val 50000"/>
              </a:avLst>
            </a:prstGeom>
            <a:solidFill>
              <a:srgbClr val="F4BD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36"/>
            <p:cNvSpPr/>
            <p:nvPr/>
          </p:nvSpPr>
          <p:spPr>
            <a:xfrm>
              <a:off x="2011761" y="-340331"/>
              <a:ext cx="3371908" cy="1990323"/>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36"/>
            <p:cNvSpPr txBox="1"/>
            <p:nvPr/>
          </p:nvSpPr>
          <p:spPr>
            <a:xfrm>
              <a:off x="2211192" y="252074"/>
              <a:ext cx="3128306" cy="656249"/>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cs-CZ" sz="2000" b="1" i="0" u="none" strike="noStrike" cap="none">
                  <a:solidFill>
                    <a:schemeClr val="dk1"/>
                  </a:solidFill>
                  <a:latin typeface="Calibri"/>
                  <a:ea typeface="Calibri"/>
                  <a:cs typeface="Calibri"/>
                  <a:sym typeface="Calibri"/>
                </a:rPr>
                <a:t>Doporučení a služby pro orientaci:</a:t>
              </a:r>
              <a:r>
                <a:rPr lang="cs-CZ" sz="2000" b="0" i="0" u="none" strike="noStrike" cap="none">
                  <a:solidFill>
                    <a:schemeClr val="dk1"/>
                  </a:solidFill>
                  <a:latin typeface="Calibri"/>
                  <a:ea typeface="Calibri"/>
                  <a:cs typeface="Calibri"/>
                  <a:sym typeface="Calibri"/>
                </a:rPr>
                <a:t> pomoc jednotlivcům při orientaci ve složitých systémech péče.</a:t>
              </a:r>
              <a:endParaRPr sz="2000" b="0" i="0" u="none" strike="noStrike" cap="none">
                <a:solidFill>
                  <a:srgbClr val="000000"/>
                </a:solidFill>
                <a:latin typeface="Arial"/>
                <a:ea typeface="Arial"/>
                <a:cs typeface="Arial"/>
                <a:sym typeface="Arial"/>
              </a:endParaRPr>
            </a:p>
          </p:txBody>
        </p:sp>
        <p:sp>
          <p:nvSpPr>
            <p:cNvPr id="615" name="Google Shape;615;p36"/>
            <p:cNvSpPr/>
            <p:nvPr/>
          </p:nvSpPr>
          <p:spPr>
            <a:xfrm rot="-3021393">
              <a:off x="5531375" y="1181877"/>
              <a:ext cx="1844631" cy="565541"/>
            </a:xfrm>
            <a:prstGeom prst="leftArrow">
              <a:avLst>
                <a:gd name="adj1" fmla="val 60000"/>
                <a:gd name="adj2" fmla="val 50000"/>
              </a:avLst>
            </a:prstGeom>
            <a:solidFill>
              <a:srgbClr val="F4BD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36"/>
            <p:cNvSpPr/>
            <p:nvPr/>
          </p:nvSpPr>
          <p:spPr>
            <a:xfrm>
              <a:off x="5525500" y="-340332"/>
              <a:ext cx="3371908" cy="1984355"/>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36"/>
            <p:cNvSpPr txBox="1"/>
            <p:nvPr/>
          </p:nvSpPr>
          <p:spPr>
            <a:xfrm>
              <a:off x="5525500" y="-131643"/>
              <a:ext cx="3283566" cy="1419768"/>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cs-CZ" sz="2000" b="1" i="0" u="none" strike="noStrike" cap="none">
                  <a:solidFill>
                    <a:schemeClr val="dk1"/>
                  </a:solidFill>
                  <a:latin typeface="Calibri"/>
                  <a:ea typeface="Calibri"/>
                  <a:cs typeface="Calibri"/>
                  <a:sym typeface="Calibri"/>
                </a:rPr>
                <a:t>Spolupráce napříč odvětvími:</a:t>
              </a:r>
              <a:r>
                <a:rPr lang="cs-CZ" sz="2000" b="0" i="0" u="none" strike="noStrike" cap="none">
                  <a:solidFill>
                    <a:schemeClr val="dk1"/>
                  </a:solidFill>
                  <a:latin typeface="Calibri"/>
                  <a:ea typeface="Calibri"/>
                  <a:cs typeface="Calibri"/>
                  <a:sym typeface="Calibri"/>
                </a:rPr>
                <a:t> efektivní spolupráce s různými odborníky a úřady, která zajistí přístup k péči o duševní zdraví zaměřený na člověka a spolupráci. </a:t>
              </a:r>
              <a:endParaRPr sz="2000" b="0" i="0" u="none" strike="noStrike" cap="none">
                <a:solidFill>
                  <a:srgbClr val="000000"/>
                </a:solidFill>
                <a:latin typeface="Arial"/>
                <a:ea typeface="Arial"/>
                <a:cs typeface="Arial"/>
                <a:sym typeface="Arial"/>
              </a:endParaRPr>
            </a:p>
          </p:txBody>
        </p:sp>
        <p:sp>
          <p:nvSpPr>
            <p:cNvPr id="618" name="Google Shape;618;p36"/>
            <p:cNvSpPr/>
            <p:nvPr/>
          </p:nvSpPr>
          <p:spPr>
            <a:xfrm rot="-426474">
              <a:off x="6365976" y="2516897"/>
              <a:ext cx="2527126" cy="565541"/>
            </a:xfrm>
            <a:prstGeom prst="leftArrow">
              <a:avLst>
                <a:gd name="adj1" fmla="val 60000"/>
                <a:gd name="adj2" fmla="val 50000"/>
              </a:avLst>
            </a:prstGeom>
            <a:solidFill>
              <a:srgbClr val="F4BD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36"/>
            <p:cNvSpPr/>
            <p:nvPr/>
          </p:nvSpPr>
          <p:spPr>
            <a:xfrm>
              <a:off x="7313357" y="1788753"/>
              <a:ext cx="3315807" cy="2275262"/>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36"/>
            <p:cNvSpPr txBox="1"/>
            <p:nvPr/>
          </p:nvSpPr>
          <p:spPr>
            <a:xfrm>
              <a:off x="7386343" y="1740434"/>
              <a:ext cx="3227465" cy="2275263"/>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cs-CZ" sz="2000" b="1" i="0" u="none" strike="noStrike" cap="none">
                  <a:solidFill>
                    <a:schemeClr val="dk1"/>
                  </a:solidFill>
                  <a:latin typeface="Calibri"/>
                  <a:ea typeface="Calibri"/>
                  <a:cs typeface="Calibri"/>
                  <a:sym typeface="Calibri"/>
                </a:rPr>
                <a:t>Podpora rozvoje služeb:</a:t>
              </a:r>
              <a:r>
                <a:rPr lang="cs-CZ" sz="2000" b="0" i="0" u="none" strike="noStrike" cap="none">
                  <a:solidFill>
                    <a:schemeClr val="dk1"/>
                  </a:solidFill>
                  <a:latin typeface="Calibri"/>
                  <a:ea typeface="Calibri"/>
                  <a:cs typeface="Calibri"/>
                  <a:sym typeface="Calibri"/>
                </a:rPr>
                <a:t> spolupráce mezi poskytovateli péče, sdílení osvědčených postupů, zlepšení prevence a péče o duševní zdraví. </a:t>
              </a:r>
              <a:endParaRPr sz="2000" b="0" i="0" u="none" strike="noStrike" cap="non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21"/>
          <p:cNvSpPr/>
          <p:nvPr/>
        </p:nvSpPr>
        <p:spPr>
          <a:xfrm rot="9608543">
            <a:off x="2506177" y="5426199"/>
            <a:ext cx="2527126" cy="565541"/>
          </a:xfrm>
          <a:prstGeom prst="leftArrow">
            <a:avLst>
              <a:gd name="adj1" fmla="val 60000"/>
              <a:gd name="adj2"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21"/>
          <p:cNvSpPr/>
          <p:nvPr/>
        </p:nvSpPr>
        <p:spPr>
          <a:xfrm rot="562734">
            <a:off x="6898803" y="5095140"/>
            <a:ext cx="2527126" cy="565541"/>
          </a:xfrm>
          <a:prstGeom prst="leftArrow">
            <a:avLst>
              <a:gd name="adj1" fmla="val 60000"/>
              <a:gd name="adj2"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21"/>
          <p:cNvSpPr txBox="1">
            <a:spLocks noGrp="1"/>
          </p:cNvSpPr>
          <p:nvPr>
            <p:ph type="title"/>
          </p:nvPr>
        </p:nvSpPr>
        <p:spPr>
          <a:xfrm>
            <a:off x="587200" y="384810"/>
            <a:ext cx="9928400" cy="95567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25A8BA"/>
              </a:buClr>
              <a:buSzPts val="3200"/>
              <a:buNone/>
            </a:pPr>
            <a:br>
              <a:rPr lang="cs-CZ" sz="3200">
                <a:solidFill>
                  <a:srgbClr val="25A8BA"/>
                </a:solidFill>
                <a:latin typeface="Times New Roman"/>
                <a:ea typeface="Times New Roman"/>
                <a:cs typeface="Times New Roman"/>
                <a:sym typeface="Times New Roman"/>
              </a:rPr>
            </a:br>
            <a:r>
              <a:rPr lang="cs-CZ" sz="3200">
                <a:solidFill>
                  <a:srgbClr val="25A8BA"/>
                </a:solidFill>
                <a:latin typeface="Times New Roman"/>
                <a:ea typeface="Times New Roman"/>
                <a:cs typeface="Times New Roman"/>
                <a:sym typeface="Times New Roman"/>
              </a:rPr>
              <a:t>Kompetence pro multidisciplinární týmovou spolupráci</a:t>
            </a:r>
            <a:br>
              <a:rPr lang="cs-CZ" sz="3200">
                <a:latin typeface="Times New Roman"/>
                <a:ea typeface="Times New Roman"/>
                <a:cs typeface="Times New Roman"/>
                <a:sym typeface="Times New Roman"/>
              </a:rPr>
            </a:br>
            <a:endParaRPr sz="3200">
              <a:latin typeface="Times New Roman"/>
              <a:ea typeface="Times New Roman"/>
              <a:cs typeface="Times New Roman"/>
              <a:sym typeface="Times New Roman"/>
            </a:endParaRPr>
          </a:p>
        </p:txBody>
      </p:sp>
      <p:grpSp>
        <p:nvGrpSpPr>
          <p:cNvPr id="628" name="Google Shape;628;p21"/>
          <p:cNvGrpSpPr/>
          <p:nvPr/>
        </p:nvGrpSpPr>
        <p:grpSpPr>
          <a:xfrm>
            <a:off x="357972" y="1340485"/>
            <a:ext cx="11462450" cy="4455360"/>
            <a:chOff x="-229228" y="-391344"/>
            <a:chExt cx="11462450" cy="4455360"/>
          </a:xfrm>
        </p:grpSpPr>
        <p:sp>
          <p:nvSpPr>
            <p:cNvPr id="629" name="Google Shape;629;p21"/>
            <p:cNvSpPr/>
            <p:nvPr/>
          </p:nvSpPr>
          <p:spPr>
            <a:xfrm>
              <a:off x="4340873" y="2079661"/>
              <a:ext cx="1984355" cy="1984355"/>
            </a:xfrm>
            <a:prstGeom prst="ellipse">
              <a:avLst/>
            </a:prstGeom>
            <a:solidFill>
              <a:srgbClr val="AEABA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21"/>
            <p:cNvSpPr txBox="1"/>
            <p:nvPr/>
          </p:nvSpPr>
          <p:spPr>
            <a:xfrm>
              <a:off x="4631475" y="2370263"/>
              <a:ext cx="1403151" cy="1403151"/>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cs-CZ" sz="1400" b="1" i="0" u="none" strike="noStrike" cap="none">
                  <a:solidFill>
                    <a:schemeClr val="dk1"/>
                  </a:solidFill>
                  <a:latin typeface="Calibri"/>
                  <a:ea typeface="Calibri"/>
                  <a:cs typeface="Calibri"/>
                  <a:sym typeface="Calibri"/>
                </a:rPr>
                <a:t>III. </a:t>
              </a:r>
              <a:br>
                <a:rPr lang="cs-CZ" sz="1400" b="1" i="0" u="none" strike="noStrike" cap="none">
                  <a:solidFill>
                    <a:schemeClr val="dk1"/>
                  </a:solidFill>
                  <a:latin typeface="Calibri"/>
                  <a:ea typeface="Calibri"/>
                  <a:cs typeface="Calibri"/>
                  <a:sym typeface="Calibri"/>
                </a:rPr>
              </a:br>
              <a:r>
                <a:rPr lang="cs-CZ" sz="1400" b="1" i="0" u="none" strike="noStrike" cap="none">
                  <a:solidFill>
                    <a:schemeClr val="dk1"/>
                  </a:solidFill>
                  <a:latin typeface="Calibri"/>
                  <a:ea typeface="Calibri"/>
                  <a:cs typeface="Calibri"/>
                  <a:sym typeface="Calibri"/>
                </a:rPr>
                <a:t>Kompetence pro multidisciplinární týmovou spolupráci</a:t>
              </a:r>
              <a:endParaRPr sz="1400" b="0" i="0" u="none" strike="noStrike" cap="none">
                <a:solidFill>
                  <a:srgbClr val="000000"/>
                </a:solidFill>
                <a:latin typeface="Arial"/>
                <a:ea typeface="Arial"/>
                <a:cs typeface="Arial"/>
                <a:sym typeface="Arial"/>
              </a:endParaRPr>
            </a:p>
          </p:txBody>
        </p:sp>
        <p:sp>
          <p:nvSpPr>
            <p:cNvPr id="631" name="Google Shape;631;p21"/>
            <p:cNvSpPr/>
            <p:nvPr/>
          </p:nvSpPr>
          <p:spPr>
            <a:xfrm rot="-10287801">
              <a:off x="1871976" y="2166212"/>
              <a:ext cx="2430269" cy="565541"/>
            </a:xfrm>
            <a:prstGeom prst="leftArrow">
              <a:avLst>
                <a:gd name="adj1" fmla="val 60000"/>
                <a:gd name="adj2"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p21"/>
            <p:cNvSpPr/>
            <p:nvPr/>
          </p:nvSpPr>
          <p:spPr>
            <a:xfrm>
              <a:off x="-229228" y="1325605"/>
              <a:ext cx="3670414" cy="1700913"/>
            </a:xfrm>
            <a:prstGeom prst="roundRect">
              <a:avLst>
                <a:gd name="adj" fmla="val 10000"/>
              </a:avLst>
            </a:prstGeom>
            <a:solidFill>
              <a:srgbClr val="AEABA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cs-CZ" sz="2000" b="1" i="0" u="none" strike="noStrike" cap="none">
                  <a:solidFill>
                    <a:schemeClr val="dk1"/>
                  </a:solidFill>
                  <a:latin typeface="Calibri"/>
                  <a:ea typeface="Calibri"/>
                  <a:cs typeface="Calibri"/>
                  <a:sym typeface="Calibri"/>
                </a:rPr>
                <a:t>Řešení konfliktů</a:t>
              </a:r>
              <a:r>
                <a:rPr lang="cs-CZ" sz="2000" b="0" i="0" u="none" strike="noStrike" cap="none">
                  <a:solidFill>
                    <a:schemeClr val="dk1"/>
                  </a:solidFill>
                  <a:latin typeface="Calibri"/>
                  <a:ea typeface="Calibri"/>
                  <a:cs typeface="Calibri"/>
                  <a:sym typeface="Calibri"/>
                </a:rPr>
                <a:t> – konflikty řeší konstruktivně, naslouchají různým pohledům a usilují o dohodnutá řešení.</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p21"/>
            <p:cNvSpPr/>
            <p:nvPr/>
          </p:nvSpPr>
          <p:spPr>
            <a:xfrm rot="-8651078">
              <a:off x="3458749" y="1325388"/>
              <a:ext cx="1671380" cy="565541"/>
            </a:xfrm>
            <a:prstGeom prst="leftArrow">
              <a:avLst>
                <a:gd name="adj1" fmla="val 60000"/>
                <a:gd name="adj2"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21"/>
            <p:cNvSpPr/>
            <p:nvPr/>
          </p:nvSpPr>
          <p:spPr>
            <a:xfrm>
              <a:off x="1467163" y="-368990"/>
              <a:ext cx="3670414" cy="1508110"/>
            </a:xfrm>
            <a:prstGeom prst="roundRect">
              <a:avLst>
                <a:gd name="adj" fmla="val 10000"/>
              </a:avLst>
            </a:prstGeom>
            <a:solidFill>
              <a:srgbClr val="AEABA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cs-CZ" sz="2000" b="1" i="0" u="none" strike="noStrike" cap="none">
                  <a:solidFill>
                    <a:schemeClr val="dk1"/>
                  </a:solidFill>
                  <a:latin typeface="Calibri"/>
                  <a:ea typeface="Calibri"/>
                  <a:cs typeface="Calibri"/>
                  <a:sym typeface="Calibri"/>
                </a:rPr>
                <a:t>Společné rozhodování</a:t>
              </a:r>
              <a:r>
                <a:rPr lang="cs-CZ" sz="2000" b="0" i="0" u="none" strike="noStrike" cap="none">
                  <a:solidFill>
                    <a:schemeClr val="dk1"/>
                  </a:solidFill>
                  <a:latin typeface="Calibri"/>
                  <a:ea typeface="Calibri"/>
                  <a:cs typeface="Calibri"/>
                  <a:sym typeface="Calibri"/>
                </a:rPr>
                <a:t> – plánují preventivní a podpůrná opatření společně, s ohledem na cíle a potřeby jednotlivců a rodin.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21"/>
            <p:cNvSpPr/>
            <p:nvPr/>
          </p:nvSpPr>
          <p:spPr>
            <a:xfrm rot="-3021393">
              <a:off x="5531375" y="1181877"/>
              <a:ext cx="1844631" cy="565541"/>
            </a:xfrm>
            <a:prstGeom prst="leftArrow">
              <a:avLst>
                <a:gd name="adj1" fmla="val 60000"/>
                <a:gd name="adj2"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p21"/>
            <p:cNvSpPr/>
            <p:nvPr/>
          </p:nvSpPr>
          <p:spPr>
            <a:xfrm>
              <a:off x="5508800" y="-391344"/>
              <a:ext cx="3670414" cy="1508110"/>
            </a:xfrm>
            <a:prstGeom prst="roundRect">
              <a:avLst>
                <a:gd name="adj" fmla="val 10000"/>
              </a:avLst>
            </a:prstGeom>
            <a:solidFill>
              <a:srgbClr val="AEABA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cs-CZ" sz="2000" b="1" i="0" u="none" strike="noStrike" cap="none">
                  <a:solidFill>
                    <a:schemeClr val="dk1"/>
                  </a:solidFill>
                  <a:latin typeface="Calibri"/>
                  <a:ea typeface="Calibri"/>
                  <a:cs typeface="Calibri"/>
                  <a:sym typeface="Calibri"/>
                </a:rPr>
                <a:t>Reflexe</a:t>
              </a:r>
              <a:r>
                <a:rPr lang="cs-CZ" sz="2000" b="0" i="0" u="none" strike="noStrike" cap="none">
                  <a:solidFill>
                    <a:schemeClr val="dk1"/>
                  </a:solidFill>
                  <a:latin typeface="Calibri"/>
                  <a:ea typeface="Calibri"/>
                  <a:cs typeface="Calibri"/>
                  <a:sym typeface="Calibri"/>
                </a:rPr>
                <a:t> – pravidelně reflektují práci týmu, hodnotí úspěchy i oblasti ke zlepšení a posilují tak spolupráci.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637" name="Google Shape;637;p21"/>
            <p:cNvSpPr/>
            <p:nvPr/>
          </p:nvSpPr>
          <p:spPr>
            <a:xfrm rot="-426474">
              <a:off x="6215639" y="2143145"/>
              <a:ext cx="2527126" cy="565541"/>
            </a:xfrm>
            <a:prstGeom prst="leftArrow">
              <a:avLst>
                <a:gd name="adj1" fmla="val 60000"/>
                <a:gd name="adj2"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p21"/>
            <p:cNvSpPr/>
            <p:nvPr/>
          </p:nvSpPr>
          <p:spPr>
            <a:xfrm>
              <a:off x="7769804" y="1227999"/>
              <a:ext cx="3463418" cy="1634866"/>
            </a:xfrm>
            <a:prstGeom prst="roundRect">
              <a:avLst>
                <a:gd name="adj" fmla="val 10000"/>
              </a:avLst>
            </a:prstGeom>
            <a:solidFill>
              <a:srgbClr val="AEABA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cs-CZ" sz="2000" b="1" i="0" u="none" strike="noStrike" cap="none">
                  <a:solidFill>
                    <a:schemeClr val="dk1"/>
                  </a:solidFill>
                  <a:latin typeface="Calibri"/>
                  <a:ea typeface="Calibri"/>
                  <a:cs typeface="Calibri"/>
                  <a:sym typeface="Calibri"/>
                </a:rPr>
                <a:t>Vyjasnění rolí</a:t>
              </a:r>
              <a:r>
                <a:rPr lang="cs-CZ" sz="2000" b="0" i="0" u="none" strike="noStrike" cap="none">
                  <a:solidFill>
                    <a:schemeClr val="dk1"/>
                  </a:solidFill>
                  <a:latin typeface="Calibri"/>
                  <a:ea typeface="Calibri"/>
                  <a:cs typeface="Calibri"/>
                  <a:sym typeface="Calibri"/>
                </a:rPr>
                <a:t> – jasně formulují vlastní roli, rozumějí rolím ostatních a vhodně využívají konzultace.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39" name="Google Shape;639;p21"/>
          <p:cNvSpPr/>
          <p:nvPr/>
        </p:nvSpPr>
        <p:spPr>
          <a:xfrm>
            <a:off x="351435" y="4898232"/>
            <a:ext cx="3687065" cy="1761359"/>
          </a:xfrm>
          <a:prstGeom prst="roundRect">
            <a:avLst>
              <a:gd name="adj" fmla="val 10000"/>
            </a:avLst>
          </a:prstGeom>
          <a:solidFill>
            <a:srgbClr val="AEABA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cs-CZ" sz="2000" b="1" i="0" u="none" strike="noStrike" cap="none">
                <a:solidFill>
                  <a:schemeClr val="dk1"/>
                </a:solidFill>
                <a:latin typeface="Calibri"/>
                <a:ea typeface="Calibri"/>
                <a:cs typeface="Calibri"/>
                <a:sym typeface="Calibri"/>
              </a:rPr>
              <a:t>Komunikace v rámci týmu</a:t>
            </a:r>
            <a:r>
              <a:rPr lang="cs-CZ" sz="2000" b="0" i="0" u="none" strike="noStrike" cap="none">
                <a:solidFill>
                  <a:schemeClr val="dk1"/>
                </a:solidFill>
                <a:latin typeface="Calibri"/>
                <a:ea typeface="Calibri"/>
                <a:cs typeface="Calibri"/>
                <a:sym typeface="Calibri"/>
              </a:rPr>
              <a:t> – odborníci nastavují procesy pro včasnou a jasnou výměnu informací a zohledňují, kdo má být do komunikace zapojen.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p21"/>
          <p:cNvSpPr/>
          <p:nvPr/>
        </p:nvSpPr>
        <p:spPr>
          <a:xfrm>
            <a:off x="8377147" y="4857145"/>
            <a:ext cx="3463418" cy="1802446"/>
          </a:xfrm>
          <a:prstGeom prst="roundRect">
            <a:avLst>
              <a:gd name="adj" fmla="val 10000"/>
            </a:avLst>
          </a:prstGeom>
          <a:solidFill>
            <a:srgbClr val="AEABA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cs-CZ" sz="2000" b="1" i="0" u="none" strike="noStrike" cap="none">
                <a:solidFill>
                  <a:schemeClr val="dk1"/>
                </a:solidFill>
                <a:latin typeface="Calibri"/>
                <a:ea typeface="Calibri"/>
                <a:cs typeface="Calibri"/>
                <a:sym typeface="Calibri"/>
              </a:rPr>
              <a:t>Mezioborové hodnoty a etika</a:t>
            </a:r>
            <a:r>
              <a:rPr lang="cs-CZ" sz="2000" b="0" i="0" u="none" strike="noStrike" cap="none">
                <a:solidFill>
                  <a:schemeClr val="dk1"/>
                </a:solidFill>
                <a:latin typeface="Calibri"/>
                <a:ea typeface="Calibri"/>
                <a:cs typeface="Calibri"/>
                <a:sym typeface="Calibri"/>
              </a:rPr>
              <a:t> – respektují členy týmu, vytvářejí bezpečné prostředí a integrují profesní i organizační hodnoty do týmových diskusí.</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5D7"/>
        </a:solidFill>
        <a:effectLst/>
      </p:bgPr>
    </p:bg>
    <p:spTree>
      <p:nvGrpSpPr>
        <p:cNvPr id="1" name="Shape 315"/>
        <p:cNvGrpSpPr/>
        <p:nvPr/>
      </p:nvGrpSpPr>
      <p:grpSpPr>
        <a:xfrm>
          <a:off x="0" y="0"/>
          <a:ext cx="0" cy="0"/>
          <a:chOff x="0" y="0"/>
          <a:chExt cx="0" cy="0"/>
        </a:xfrm>
      </p:grpSpPr>
      <p:sp>
        <p:nvSpPr>
          <p:cNvPr id="316" name="Google Shape;316;p2"/>
          <p:cNvSpPr txBox="1">
            <a:spLocks noGrp="1"/>
          </p:cNvSpPr>
          <p:nvPr>
            <p:ph type="ctrTitle"/>
          </p:nvPr>
        </p:nvSpPr>
        <p:spPr>
          <a:xfrm>
            <a:off x="2717230" y="680060"/>
            <a:ext cx="8510744" cy="103068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5A8BA"/>
              </a:buClr>
              <a:buSzPts val="8000"/>
              <a:buFont typeface="Calibri"/>
              <a:buNone/>
            </a:pPr>
            <a:r>
              <a:rPr lang="cs-CZ">
                <a:solidFill>
                  <a:srgbClr val="25A8BA"/>
                </a:solidFill>
              </a:rPr>
              <a:t>Vítejte!</a:t>
            </a:r>
            <a:endParaRPr/>
          </a:p>
        </p:txBody>
      </p:sp>
      <p:sp>
        <p:nvSpPr>
          <p:cNvPr id="317" name="Google Shape;317;p2"/>
          <p:cNvSpPr txBox="1">
            <a:spLocks noGrp="1"/>
          </p:cNvSpPr>
          <p:nvPr>
            <p:ph type="subTitle" idx="1"/>
          </p:nvPr>
        </p:nvSpPr>
        <p:spPr>
          <a:xfrm>
            <a:off x="2717229" y="2526570"/>
            <a:ext cx="8888566" cy="2972604"/>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2F5597"/>
              </a:buClr>
              <a:buSzPts val="2000"/>
              <a:buNone/>
            </a:pPr>
            <a:r>
              <a:rPr lang="cs-CZ" sz="2000" b="1" dirty="0">
                <a:solidFill>
                  <a:srgbClr val="2F5597"/>
                </a:solidFill>
                <a:latin typeface="Calibri"/>
                <a:ea typeface="Calibri"/>
                <a:cs typeface="Calibri"/>
                <a:sym typeface="Calibri"/>
              </a:rPr>
              <a:t>Tento den strávíme společně a budeme se věnovat multidisciplinárnímu přístupu k duševnímu zdraví. Cílem </a:t>
            </a:r>
            <a:r>
              <a:rPr lang="cs-CZ" sz="2000" b="1" i="0" dirty="0">
                <a:solidFill>
                  <a:srgbClr val="2F5597"/>
                </a:solidFill>
                <a:latin typeface="Calibri"/>
                <a:ea typeface="Calibri"/>
                <a:cs typeface="Calibri"/>
                <a:sym typeface="Calibri"/>
              </a:rPr>
              <a:t>tohoto </a:t>
            </a:r>
            <a:r>
              <a:rPr lang="cs-CZ" sz="2000" b="1" dirty="0">
                <a:solidFill>
                  <a:srgbClr val="2F5597"/>
                </a:solidFill>
                <a:latin typeface="Calibri"/>
                <a:ea typeface="Calibri"/>
                <a:cs typeface="Calibri"/>
                <a:sym typeface="Calibri"/>
              </a:rPr>
              <a:t>školení je </a:t>
            </a:r>
            <a:r>
              <a:rPr lang="cs-CZ" sz="2000" b="1" u="sng" dirty="0">
                <a:solidFill>
                  <a:srgbClr val="2F5597"/>
                </a:solidFill>
                <a:latin typeface="Calibri"/>
                <a:ea typeface="Calibri"/>
                <a:cs typeface="Calibri"/>
                <a:sym typeface="Calibri"/>
              </a:rPr>
              <a:t>podpořit multidisciplinární přístup </a:t>
            </a:r>
            <a:r>
              <a:rPr lang="cs-CZ" sz="2000" b="1" dirty="0">
                <a:solidFill>
                  <a:srgbClr val="2F5597"/>
                </a:solidFill>
                <a:latin typeface="Calibri"/>
                <a:ea typeface="Calibri"/>
                <a:cs typeface="Calibri"/>
                <a:sym typeface="Calibri"/>
              </a:rPr>
              <a:t>k podpoře duševního zdraví tím, že </a:t>
            </a:r>
            <a:r>
              <a:rPr lang="cs-CZ" sz="2000" b="1" i="0" dirty="0">
                <a:solidFill>
                  <a:srgbClr val="2F5597"/>
                </a:solidFill>
                <a:latin typeface="Calibri"/>
                <a:ea typeface="Calibri"/>
                <a:cs typeface="Calibri"/>
                <a:sym typeface="Calibri"/>
              </a:rPr>
              <a:t>získáte </a:t>
            </a:r>
            <a:r>
              <a:rPr lang="cs-CZ" sz="2000" b="1" dirty="0">
                <a:solidFill>
                  <a:srgbClr val="2F5597"/>
                </a:solidFill>
                <a:latin typeface="Calibri"/>
                <a:ea typeface="Calibri"/>
                <a:cs typeface="Calibri"/>
                <a:sym typeface="Calibri"/>
              </a:rPr>
              <a:t>dovednosti a znalosti potřebné k účinné mezioborové spolupráci. Cílem školení je </a:t>
            </a:r>
            <a:r>
              <a:rPr lang="cs-CZ" sz="2000" b="1" u="sng" dirty="0">
                <a:solidFill>
                  <a:srgbClr val="2F5597"/>
                </a:solidFill>
                <a:latin typeface="Calibri"/>
                <a:ea typeface="Calibri"/>
                <a:cs typeface="Calibri"/>
                <a:sym typeface="Calibri"/>
              </a:rPr>
              <a:t>podpořit společné chápání duševního zdraví, zlepšit týmovou práci a získat dovednosti pro integrovanou péči </a:t>
            </a:r>
            <a:r>
              <a:rPr lang="cs-CZ" sz="2000" b="1" dirty="0">
                <a:solidFill>
                  <a:srgbClr val="2F5597"/>
                </a:solidFill>
                <a:latin typeface="Calibri"/>
                <a:ea typeface="Calibri"/>
                <a:cs typeface="Calibri"/>
                <a:sym typeface="Calibri"/>
              </a:rPr>
              <a:t>zaměřenou na člověka s komplexním přístupem k řešení problémů spojených s duševním zdravím. Cílem tohoto vzdělávacího programu je </a:t>
            </a:r>
            <a:r>
              <a:rPr lang="cs-CZ" sz="2000" b="1" u="sng" dirty="0">
                <a:solidFill>
                  <a:srgbClr val="2F5597"/>
                </a:solidFill>
                <a:latin typeface="Calibri"/>
                <a:ea typeface="Calibri"/>
                <a:cs typeface="Calibri"/>
                <a:sym typeface="Calibri"/>
              </a:rPr>
              <a:t>vytvořit soudržnou multidisciplinární síť</a:t>
            </a:r>
            <a:r>
              <a:rPr lang="cs-CZ" sz="2000" b="1" dirty="0">
                <a:solidFill>
                  <a:srgbClr val="2F5597"/>
                </a:solidFill>
                <a:latin typeface="Calibri"/>
                <a:ea typeface="Calibri"/>
                <a:cs typeface="Calibri"/>
                <a:sym typeface="Calibri"/>
              </a:rPr>
              <a:t> odborníků, kteří mohou efektivně spolupracovat při poskytování komplexní péče o duševní zdraví zaměřené na člověka, která zlepšuje výsledky jak pro jednotlivce, tak pro komunity.</a:t>
            </a:r>
            <a:endParaRPr dirty="0"/>
          </a:p>
          <a:p>
            <a:pPr marL="0" lvl="0" indent="0" algn="l" rtl="0">
              <a:lnSpc>
                <a:spcPct val="90000"/>
              </a:lnSpc>
              <a:spcBef>
                <a:spcPts val="1000"/>
              </a:spcBef>
              <a:spcAft>
                <a:spcPts val="0"/>
              </a:spcAft>
              <a:buClr>
                <a:srgbClr val="2F5496"/>
              </a:buClr>
              <a:buSzPts val="2400"/>
              <a:buNone/>
            </a:pPr>
            <a:endParaRPr sz="2400" i="0" dirty="0">
              <a:solidFill>
                <a:srgbClr val="000000"/>
              </a:solidFill>
              <a:latin typeface="Calibri"/>
              <a:ea typeface="Calibri"/>
              <a:cs typeface="Calibri"/>
              <a:sym typeface="Calibri"/>
            </a:endParaRPr>
          </a:p>
          <a:p>
            <a:pPr marL="0" lvl="0" indent="0" algn="l" rtl="0">
              <a:lnSpc>
                <a:spcPct val="90000"/>
              </a:lnSpc>
              <a:spcBef>
                <a:spcPts val="1000"/>
              </a:spcBef>
              <a:spcAft>
                <a:spcPts val="0"/>
              </a:spcAft>
              <a:buClr>
                <a:srgbClr val="2F5496"/>
              </a:buClr>
              <a:buSzPts val="2000"/>
              <a:buNone/>
            </a:pPr>
            <a:endParaRPr sz="2000" b="1" dirty="0"/>
          </a:p>
        </p:txBody>
      </p:sp>
      <p:pic>
        <p:nvPicPr>
          <p:cNvPr id="318" name="Google Shape;318;p2"/>
          <p:cNvPicPr preferRelativeResize="0"/>
          <p:nvPr/>
        </p:nvPicPr>
        <p:blipFill rotWithShape="1">
          <a:blip r:embed="rId3">
            <a:alphaModFix/>
          </a:blip>
          <a:srcRect t="40651" r="3527"/>
          <a:stretch/>
        </p:blipFill>
        <p:spPr>
          <a:xfrm>
            <a:off x="-1" y="6359856"/>
            <a:ext cx="12192001" cy="498143"/>
          </a:xfrm>
          <a:prstGeom prst="rect">
            <a:avLst/>
          </a:prstGeom>
          <a:noFill/>
          <a:ln>
            <a:noFill/>
          </a:ln>
        </p:spPr>
      </p:pic>
      <p:pic>
        <p:nvPicPr>
          <p:cNvPr id="319" name="Google Shape;319;p2"/>
          <p:cNvPicPr preferRelativeResize="0"/>
          <p:nvPr/>
        </p:nvPicPr>
        <p:blipFill rotWithShape="1">
          <a:blip r:embed="rId4">
            <a:alphaModFix/>
          </a:blip>
          <a:srcRect/>
          <a:stretch/>
        </p:blipFill>
        <p:spPr>
          <a:xfrm>
            <a:off x="10710336" y="274300"/>
            <a:ext cx="1224462" cy="92110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g38198571cce_1_233"/>
          <p:cNvSpPr txBox="1">
            <a:spLocks noGrp="1"/>
          </p:cNvSpPr>
          <p:nvPr>
            <p:ph type="title"/>
          </p:nvPr>
        </p:nvSpPr>
        <p:spPr>
          <a:xfrm>
            <a:off x="587200" y="384810"/>
            <a:ext cx="9303000" cy="955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5A8BA"/>
              </a:buClr>
              <a:buSzPts val="3200"/>
              <a:buFont typeface="Calibri"/>
              <a:buNone/>
            </a:pPr>
            <a:r>
              <a:rPr lang="cs-CZ" sz="3200">
                <a:solidFill>
                  <a:srgbClr val="25A8BA"/>
                </a:solidFill>
              </a:rPr>
              <a:t>Přehled klíčových zdrojů</a:t>
            </a:r>
            <a:endParaRPr/>
          </a:p>
        </p:txBody>
      </p:sp>
      <p:sp>
        <p:nvSpPr>
          <p:cNvPr id="530" name="Google Shape;530;g38198571cce_1_233"/>
          <p:cNvSpPr txBox="1">
            <a:spLocks noGrp="1"/>
          </p:cNvSpPr>
          <p:nvPr>
            <p:ph type="body" idx="1"/>
          </p:nvPr>
        </p:nvSpPr>
        <p:spPr>
          <a:xfrm>
            <a:off x="587200" y="1515250"/>
            <a:ext cx="11211300" cy="39564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cs-CZ" sz="1150" b="1">
                <a:latin typeface="Arial"/>
                <a:ea typeface="Arial"/>
                <a:cs typeface="Arial"/>
                <a:sym typeface="Arial"/>
              </a:rPr>
              <a:t>1.</a:t>
            </a:r>
            <a:r>
              <a:rPr lang="cs-CZ" sz="1150" b="1">
                <a:solidFill>
                  <a:srgbClr val="4372C3"/>
                </a:solidFill>
                <a:latin typeface="Arial"/>
                <a:ea typeface="Arial"/>
                <a:cs typeface="Arial"/>
                <a:sym typeface="Arial"/>
              </a:rPr>
              <a:t> Evropská komise a evropské iniciativy</a:t>
            </a:r>
            <a:endParaRPr sz="1150" b="1">
              <a:solidFill>
                <a:srgbClr val="4372C3"/>
              </a:solidFill>
              <a:latin typeface="Arial"/>
              <a:ea typeface="Arial"/>
              <a:cs typeface="Arial"/>
              <a:sym typeface="Arial"/>
            </a:endParaRPr>
          </a:p>
          <a:p>
            <a:pPr marL="457200" lvl="0" indent="-304800" algn="just" rtl="0">
              <a:lnSpc>
                <a:spcPct val="115000"/>
              </a:lnSpc>
              <a:spcBef>
                <a:spcPts val="0"/>
              </a:spcBef>
              <a:spcAft>
                <a:spcPts val="0"/>
              </a:spcAft>
              <a:buSzPts val="1200"/>
              <a:buChar char="●"/>
            </a:pPr>
            <a:r>
              <a:rPr lang="cs-CZ" sz="1050" b="1">
                <a:latin typeface="Arial"/>
                <a:ea typeface="Arial"/>
                <a:cs typeface="Arial"/>
                <a:sym typeface="Arial"/>
              </a:rPr>
              <a:t>Komplexní přístup k duševnímu zdraví (EC)</a:t>
            </a:r>
            <a:r>
              <a:rPr lang="cs-CZ" sz="1050">
                <a:latin typeface="Arial"/>
                <a:ea typeface="Arial"/>
                <a:cs typeface="Arial"/>
                <a:sym typeface="Arial"/>
              </a:rPr>
              <a:t> – aktuální rámec EK, který zdůrazňuje prevenci, včasnou intervenci a mezioborovou spolupráci.</a:t>
            </a:r>
            <a:endParaRPr sz="1050">
              <a:latin typeface="Arial"/>
              <a:ea typeface="Arial"/>
              <a:cs typeface="Arial"/>
              <a:sym typeface="Arial"/>
            </a:endParaRPr>
          </a:p>
          <a:p>
            <a:pPr marL="457200" lvl="0" indent="-304800" algn="just" rtl="0">
              <a:lnSpc>
                <a:spcPct val="115000"/>
              </a:lnSpc>
              <a:spcBef>
                <a:spcPts val="0"/>
              </a:spcBef>
              <a:spcAft>
                <a:spcPts val="0"/>
              </a:spcAft>
              <a:buSzPts val="1200"/>
              <a:buChar char="●"/>
            </a:pPr>
            <a:r>
              <a:rPr lang="cs-CZ" sz="1050" b="1">
                <a:latin typeface="Arial"/>
                <a:ea typeface="Arial"/>
                <a:cs typeface="Arial"/>
                <a:sym typeface="Arial"/>
              </a:rPr>
              <a:t>Best practices Portal (EC)</a:t>
            </a:r>
            <a:r>
              <a:rPr lang="cs-CZ" sz="1050">
                <a:latin typeface="Arial"/>
                <a:ea typeface="Arial"/>
                <a:cs typeface="Arial"/>
                <a:sym typeface="Arial"/>
              </a:rPr>
              <a:t> – databáze ověřených postupů v oblasti zdraví, kam patří i projekty v oblasti duševního zdraví.</a:t>
            </a:r>
            <a:endParaRPr sz="1050">
              <a:latin typeface="Arial"/>
              <a:ea typeface="Arial"/>
              <a:cs typeface="Arial"/>
              <a:sym typeface="Arial"/>
            </a:endParaRPr>
          </a:p>
          <a:p>
            <a:pPr marL="457200" lvl="0" indent="-304800" algn="just" rtl="0">
              <a:lnSpc>
                <a:spcPct val="115000"/>
              </a:lnSpc>
              <a:spcBef>
                <a:spcPts val="0"/>
              </a:spcBef>
              <a:spcAft>
                <a:spcPts val="0"/>
              </a:spcAft>
              <a:buSzPts val="1200"/>
              <a:buChar char="●"/>
            </a:pPr>
            <a:r>
              <a:rPr lang="cs-CZ" sz="1050" b="1">
                <a:latin typeface="Arial"/>
                <a:ea typeface="Arial"/>
                <a:cs typeface="Arial"/>
                <a:sym typeface="Arial"/>
              </a:rPr>
              <a:t>Profily zdravotních systémů EU (Hope)</a:t>
            </a:r>
            <a:r>
              <a:rPr lang="cs-CZ" sz="1050">
                <a:latin typeface="Arial"/>
                <a:ea typeface="Arial"/>
                <a:cs typeface="Arial"/>
                <a:sym typeface="Arial"/>
              </a:rPr>
              <a:t> – srovnání členských států, včetně toho, jak mají nastavené služby duševního zdraví.</a:t>
            </a:r>
            <a:endParaRPr sz="1050">
              <a:latin typeface="Arial"/>
              <a:ea typeface="Arial"/>
              <a:cs typeface="Arial"/>
              <a:sym typeface="Arial"/>
            </a:endParaRPr>
          </a:p>
          <a:p>
            <a:pPr marL="457200" lvl="0" indent="-304800" algn="just" rtl="0">
              <a:lnSpc>
                <a:spcPct val="115000"/>
              </a:lnSpc>
              <a:spcBef>
                <a:spcPts val="0"/>
              </a:spcBef>
              <a:spcAft>
                <a:spcPts val="0"/>
              </a:spcAft>
              <a:buSzPts val="1200"/>
              <a:buChar char="●"/>
            </a:pPr>
            <a:r>
              <a:rPr lang="cs-CZ" sz="1050" b="1">
                <a:latin typeface="Arial"/>
                <a:ea typeface="Arial"/>
                <a:cs typeface="Arial"/>
                <a:sym typeface="Arial"/>
              </a:rPr>
              <a:t>JA ImpleMENTAL Country Profiles</a:t>
            </a:r>
            <a:r>
              <a:rPr lang="cs-CZ" sz="1050">
                <a:latin typeface="Arial"/>
                <a:ea typeface="Arial"/>
                <a:cs typeface="Arial"/>
                <a:sym typeface="Arial"/>
              </a:rPr>
              <a:t> – detailní profily zemí, které popisují reformy v oblasti komunitní péče a ED/EI v rámci společného evropského projektu.</a:t>
            </a:r>
            <a:endParaRPr sz="1050">
              <a:latin typeface="Arial"/>
              <a:ea typeface="Arial"/>
              <a:cs typeface="Arial"/>
              <a:sym typeface="Arial"/>
            </a:endParaRPr>
          </a:p>
          <a:p>
            <a:pPr marL="0" lvl="0" indent="0" algn="just" rtl="0">
              <a:lnSpc>
                <a:spcPct val="115000"/>
              </a:lnSpc>
              <a:spcBef>
                <a:spcPts val="0"/>
              </a:spcBef>
              <a:spcAft>
                <a:spcPts val="0"/>
              </a:spcAft>
              <a:buNone/>
            </a:pPr>
            <a:r>
              <a:rPr lang="cs-CZ" sz="1150" b="1">
                <a:latin typeface="Arial"/>
                <a:ea typeface="Arial"/>
                <a:cs typeface="Arial"/>
                <a:sym typeface="Arial"/>
              </a:rPr>
              <a:t>2. </a:t>
            </a:r>
            <a:r>
              <a:rPr lang="cs-CZ" sz="1150" b="1">
                <a:solidFill>
                  <a:schemeClr val="accent1"/>
                </a:solidFill>
                <a:latin typeface="Arial"/>
                <a:ea typeface="Arial"/>
                <a:cs typeface="Arial"/>
                <a:sym typeface="Arial"/>
              </a:rPr>
              <a:t>WHO a OSN</a:t>
            </a:r>
            <a:endParaRPr sz="1150" b="1">
              <a:solidFill>
                <a:schemeClr val="accent1"/>
              </a:solidFill>
              <a:latin typeface="Arial"/>
              <a:ea typeface="Arial"/>
              <a:cs typeface="Arial"/>
              <a:sym typeface="Arial"/>
            </a:endParaRPr>
          </a:p>
          <a:p>
            <a:pPr marL="457200" lvl="0" indent="-304800" algn="just" rtl="0">
              <a:lnSpc>
                <a:spcPct val="115000"/>
              </a:lnSpc>
              <a:spcBef>
                <a:spcPts val="0"/>
              </a:spcBef>
              <a:spcAft>
                <a:spcPts val="0"/>
              </a:spcAft>
              <a:buSzPts val="1200"/>
              <a:buChar char="●"/>
            </a:pPr>
            <a:r>
              <a:rPr lang="cs-CZ" sz="1050" b="1">
                <a:latin typeface="Arial"/>
                <a:ea typeface="Arial"/>
                <a:cs typeface="Arial"/>
                <a:sym typeface="Arial"/>
              </a:rPr>
              <a:t>WHO MiNDbank</a:t>
            </a:r>
            <a:r>
              <a:rPr lang="cs-CZ" sz="1050">
                <a:latin typeface="Arial"/>
                <a:ea typeface="Arial"/>
                <a:cs typeface="Arial"/>
                <a:sym typeface="Arial"/>
              </a:rPr>
              <a:t> – globální databáze politik, legislativy a doporučení ke zdraví, právům a rozvoji.</a:t>
            </a:r>
            <a:endParaRPr sz="1050">
              <a:latin typeface="Arial"/>
              <a:ea typeface="Arial"/>
              <a:cs typeface="Arial"/>
              <a:sym typeface="Arial"/>
            </a:endParaRPr>
          </a:p>
          <a:p>
            <a:pPr marL="457200" lvl="0" indent="-304800" algn="just" rtl="0">
              <a:lnSpc>
                <a:spcPct val="115000"/>
              </a:lnSpc>
              <a:spcBef>
                <a:spcPts val="0"/>
              </a:spcBef>
              <a:spcAft>
                <a:spcPts val="0"/>
              </a:spcAft>
              <a:buSzPts val="1200"/>
              <a:buChar char="●"/>
            </a:pPr>
            <a:r>
              <a:rPr lang="cs-CZ" sz="1050" b="1">
                <a:latin typeface="Arial"/>
                <a:ea typeface="Arial"/>
                <a:cs typeface="Arial"/>
                <a:sym typeface="Arial"/>
              </a:rPr>
              <a:t>Guidance on community mental health services (WHO)</a:t>
            </a:r>
            <a:r>
              <a:rPr lang="cs-CZ" sz="1050">
                <a:latin typeface="Arial"/>
                <a:ea typeface="Arial"/>
                <a:cs typeface="Arial"/>
                <a:sym typeface="Arial"/>
              </a:rPr>
              <a:t> – zásadní dokument, který doporučuje přechod ke komunitní, person-centred a rights-based péči.</a:t>
            </a:r>
            <a:endParaRPr sz="1050">
              <a:latin typeface="Arial"/>
              <a:ea typeface="Arial"/>
              <a:cs typeface="Arial"/>
              <a:sym typeface="Arial"/>
            </a:endParaRPr>
          </a:p>
          <a:p>
            <a:pPr marL="457200" lvl="0" indent="-304800" algn="just" rtl="0">
              <a:lnSpc>
                <a:spcPct val="115000"/>
              </a:lnSpc>
              <a:spcBef>
                <a:spcPts val="0"/>
              </a:spcBef>
              <a:spcAft>
                <a:spcPts val="0"/>
              </a:spcAft>
              <a:buSzPts val="1200"/>
              <a:buChar char="●"/>
            </a:pPr>
            <a:r>
              <a:rPr lang="cs-CZ" sz="1050" b="1">
                <a:latin typeface="Arial"/>
                <a:ea typeface="Arial"/>
                <a:cs typeface="Arial"/>
                <a:sym typeface="Arial"/>
              </a:rPr>
              <a:t>Rezoluce WHO v oblasti duševního zdraví</a:t>
            </a:r>
            <a:r>
              <a:rPr lang="cs-CZ" sz="1050">
                <a:latin typeface="Arial"/>
                <a:ea typeface="Arial"/>
                <a:cs typeface="Arial"/>
                <a:sym typeface="Arial"/>
              </a:rPr>
              <a:t> – rámcové směřování členských států.</a:t>
            </a:r>
            <a:endParaRPr sz="1050">
              <a:latin typeface="Arial"/>
              <a:ea typeface="Arial"/>
              <a:cs typeface="Arial"/>
              <a:sym typeface="Arial"/>
            </a:endParaRPr>
          </a:p>
          <a:p>
            <a:pPr marL="457200" lvl="0" indent="-304800" algn="just" rtl="0">
              <a:lnSpc>
                <a:spcPct val="115000"/>
              </a:lnSpc>
              <a:spcBef>
                <a:spcPts val="0"/>
              </a:spcBef>
              <a:spcAft>
                <a:spcPts val="0"/>
              </a:spcAft>
              <a:buSzPts val="1200"/>
              <a:buChar char="●"/>
            </a:pPr>
            <a:r>
              <a:rPr lang="cs-CZ" sz="1050" b="1">
                <a:latin typeface="Arial"/>
                <a:ea typeface="Arial"/>
                <a:cs typeface="Arial"/>
                <a:sym typeface="Arial"/>
              </a:rPr>
              <a:t>Úmluva OSN o právech osob se zdravotním postižením</a:t>
            </a:r>
            <a:r>
              <a:rPr lang="cs-CZ" sz="1050">
                <a:latin typeface="Arial"/>
                <a:ea typeface="Arial"/>
                <a:cs typeface="Arial"/>
                <a:sym typeface="Arial"/>
              </a:rPr>
              <a:t> – klíčový právní dokument, který EU ratifikovala v r. 2010 a který se přímo dotýká práv osob s duševním onemocněním.</a:t>
            </a:r>
            <a:endParaRPr sz="1050">
              <a:latin typeface="Arial"/>
              <a:ea typeface="Arial"/>
              <a:cs typeface="Arial"/>
              <a:sym typeface="Arial"/>
            </a:endParaRPr>
          </a:p>
          <a:p>
            <a:pPr marL="0" lvl="0" indent="0" algn="just" rtl="0">
              <a:lnSpc>
                <a:spcPct val="115000"/>
              </a:lnSpc>
              <a:spcBef>
                <a:spcPts val="0"/>
              </a:spcBef>
              <a:spcAft>
                <a:spcPts val="0"/>
              </a:spcAft>
              <a:buNone/>
            </a:pPr>
            <a:r>
              <a:rPr lang="cs-CZ" sz="1150" b="1">
                <a:latin typeface="Arial"/>
                <a:ea typeface="Arial"/>
                <a:cs typeface="Arial"/>
                <a:sym typeface="Arial"/>
              </a:rPr>
              <a:t>3</a:t>
            </a:r>
            <a:r>
              <a:rPr lang="cs-CZ" sz="1200" b="1">
                <a:latin typeface="Arial"/>
                <a:ea typeface="Arial"/>
                <a:cs typeface="Arial"/>
                <a:sym typeface="Arial"/>
              </a:rPr>
              <a:t>. </a:t>
            </a:r>
            <a:r>
              <a:rPr lang="cs-CZ" sz="1200" b="1">
                <a:solidFill>
                  <a:schemeClr val="accent1"/>
                </a:solidFill>
                <a:latin typeface="Arial"/>
                <a:ea typeface="Arial"/>
                <a:cs typeface="Arial"/>
                <a:sym typeface="Arial"/>
              </a:rPr>
              <a:t>OECD a další mezinárodní přehledy</a:t>
            </a:r>
            <a:endParaRPr sz="1200" b="1">
              <a:solidFill>
                <a:schemeClr val="accent1"/>
              </a:solidFill>
              <a:latin typeface="Arial"/>
              <a:ea typeface="Arial"/>
              <a:cs typeface="Arial"/>
              <a:sym typeface="Arial"/>
            </a:endParaRPr>
          </a:p>
          <a:p>
            <a:pPr marL="457200" lvl="0" indent="-304800" algn="just" rtl="0">
              <a:lnSpc>
                <a:spcPct val="115000"/>
              </a:lnSpc>
              <a:spcBef>
                <a:spcPts val="0"/>
              </a:spcBef>
              <a:spcAft>
                <a:spcPts val="0"/>
              </a:spcAft>
              <a:buSzPts val="1200"/>
              <a:buChar char="●"/>
            </a:pPr>
            <a:r>
              <a:rPr lang="cs-CZ" sz="1050" b="1">
                <a:latin typeface="Arial"/>
                <a:ea typeface="Arial"/>
                <a:cs typeface="Arial"/>
                <a:sym typeface="Arial"/>
              </a:rPr>
              <a:t>OECD Benchmark 2021</a:t>
            </a:r>
            <a:r>
              <a:rPr lang="cs-CZ" sz="1050">
                <a:latin typeface="Arial"/>
                <a:ea typeface="Arial"/>
                <a:cs typeface="Arial"/>
                <a:sym typeface="Arial"/>
              </a:rPr>
              <a:t> – srovnávací zpráva o fungování systémů duševního zdraví, včetně dat o přístupu ke službám, kvalitě a financování.</a:t>
            </a:r>
            <a:endParaRPr sz="1050">
              <a:latin typeface="Arial"/>
              <a:ea typeface="Arial"/>
              <a:cs typeface="Arial"/>
              <a:sym typeface="Arial"/>
            </a:endParaRPr>
          </a:p>
          <a:p>
            <a:pPr marL="457200" lvl="0" indent="-304800" algn="just" rtl="0">
              <a:lnSpc>
                <a:spcPct val="115000"/>
              </a:lnSpc>
              <a:spcBef>
                <a:spcPts val="0"/>
              </a:spcBef>
              <a:spcAft>
                <a:spcPts val="0"/>
              </a:spcAft>
              <a:buSzPts val="1200"/>
              <a:buChar char="●"/>
            </a:pPr>
            <a:r>
              <a:rPr lang="cs-CZ" sz="1050" b="1">
                <a:latin typeface="Arial"/>
                <a:ea typeface="Arial"/>
                <a:cs typeface="Arial"/>
                <a:sym typeface="Arial"/>
              </a:rPr>
              <a:t>EUnetHTA (hodnocení zdravotnických technologií)</a:t>
            </a:r>
            <a:r>
              <a:rPr lang="cs-CZ" sz="1050">
                <a:latin typeface="Arial"/>
                <a:ea typeface="Arial"/>
                <a:cs typeface="Arial"/>
                <a:sym typeface="Arial"/>
              </a:rPr>
              <a:t> – spíše zdravotnický pohled, ale důležité pro inovace a posuzování přínosů nových intervencí.</a:t>
            </a:r>
            <a:endParaRPr sz="1050">
              <a:latin typeface="Arial"/>
              <a:ea typeface="Arial"/>
              <a:cs typeface="Arial"/>
              <a:sym typeface="Arial"/>
            </a:endParaRPr>
          </a:p>
          <a:p>
            <a:pPr marL="0" lvl="0" indent="0" algn="just" rtl="0">
              <a:lnSpc>
                <a:spcPct val="115000"/>
              </a:lnSpc>
              <a:spcBef>
                <a:spcPts val="0"/>
              </a:spcBef>
              <a:spcAft>
                <a:spcPts val="0"/>
              </a:spcAft>
              <a:buNone/>
            </a:pPr>
            <a:r>
              <a:rPr lang="cs-CZ" sz="1200" b="1">
                <a:latin typeface="Arial"/>
                <a:ea typeface="Arial"/>
                <a:cs typeface="Arial"/>
                <a:sym typeface="Arial"/>
              </a:rPr>
              <a:t>4. </a:t>
            </a:r>
            <a:r>
              <a:rPr lang="cs-CZ" sz="1200" b="1">
                <a:solidFill>
                  <a:schemeClr val="accent1"/>
                </a:solidFill>
                <a:latin typeface="Arial"/>
                <a:ea typeface="Arial"/>
                <a:cs typeface="Arial"/>
                <a:sym typeface="Arial"/>
              </a:rPr>
              <a:t>EU-PROMENS a související iniciativy</a:t>
            </a:r>
            <a:endParaRPr sz="1200" b="1">
              <a:solidFill>
                <a:schemeClr val="accent1"/>
              </a:solidFill>
              <a:latin typeface="Arial"/>
              <a:ea typeface="Arial"/>
              <a:cs typeface="Arial"/>
              <a:sym typeface="Arial"/>
            </a:endParaRPr>
          </a:p>
          <a:p>
            <a:pPr marL="457200" lvl="0" indent="-304800" algn="just" rtl="0">
              <a:lnSpc>
                <a:spcPct val="115000"/>
              </a:lnSpc>
              <a:spcBef>
                <a:spcPts val="0"/>
              </a:spcBef>
              <a:spcAft>
                <a:spcPts val="0"/>
              </a:spcAft>
              <a:buSzPts val="1200"/>
              <a:buChar char="●"/>
            </a:pPr>
            <a:r>
              <a:rPr lang="cs-CZ" sz="1050" b="1">
                <a:latin typeface="Arial"/>
                <a:ea typeface="Arial"/>
                <a:cs typeface="Arial"/>
                <a:sym typeface="Arial"/>
              </a:rPr>
              <a:t>EU-PROMENS Community of Practice (EPALE)</a:t>
            </a:r>
            <a:r>
              <a:rPr lang="cs-CZ" sz="1050">
                <a:latin typeface="Arial"/>
                <a:ea typeface="Arial"/>
                <a:cs typeface="Arial"/>
                <a:sym typeface="Arial"/>
              </a:rPr>
              <a:t> – online platforma, kde probíhá sdílení praxe mezi profesionály zapojenými do projektu.</a:t>
            </a:r>
            <a:endParaRPr sz="1050">
              <a:latin typeface="Arial"/>
              <a:ea typeface="Arial"/>
              <a:cs typeface="Arial"/>
              <a:sym typeface="Arial"/>
            </a:endParaRPr>
          </a:p>
          <a:p>
            <a:pPr marL="457200" lvl="0" indent="-304800" algn="just" rtl="0">
              <a:lnSpc>
                <a:spcPct val="115000"/>
              </a:lnSpc>
              <a:spcBef>
                <a:spcPts val="0"/>
              </a:spcBef>
              <a:spcAft>
                <a:spcPts val="0"/>
              </a:spcAft>
              <a:buSzPts val="1200"/>
              <a:buChar char="●"/>
            </a:pPr>
            <a:r>
              <a:rPr lang="cs-CZ" sz="1050" b="1">
                <a:latin typeface="Arial"/>
                <a:ea typeface="Arial"/>
                <a:cs typeface="Arial"/>
                <a:sym typeface="Arial"/>
              </a:rPr>
              <a:t>NUDZ jako český HUB</a:t>
            </a:r>
            <a:r>
              <a:rPr lang="cs-CZ" sz="1050">
                <a:latin typeface="Arial"/>
                <a:ea typeface="Arial"/>
                <a:cs typeface="Arial"/>
                <a:sym typeface="Arial"/>
              </a:rPr>
              <a:t> – zázemí pro české aktivity v rámci EU-PROMENS.</a:t>
            </a:r>
            <a:endParaRPr sz="1050">
              <a:latin typeface="Arial"/>
              <a:ea typeface="Arial"/>
              <a:cs typeface="Arial"/>
              <a:sym typeface="Arial"/>
            </a:endParaRPr>
          </a:p>
          <a:p>
            <a:pPr marL="0" lvl="0" indent="0" algn="just" rtl="0">
              <a:lnSpc>
                <a:spcPct val="115000"/>
              </a:lnSpc>
              <a:spcBef>
                <a:spcPts val="0"/>
              </a:spcBef>
              <a:spcAft>
                <a:spcPts val="0"/>
              </a:spcAft>
              <a:buNone/>
            </a:pPr>
            <a:r>
              <a:rPr lang="cs-CZ" sz="1200" b="1">
                <a:latin typeface="Arial"/>
                <a:ea typeface="Arial"/>
                <a:cs typeface="Arial"/>
                <a:sym typeface="Arial"/>
              </a:rPr>
              <a:t>5. </a:t>
            </a:r>
            <a:r>
              <a:rPr lang="cs-CZ" sz="1200" b="1">
                <a:solidFill>
                  <a:schemeClr val="accent1"/>
                </a:solidFill>
                <a:latin typeface="Arial"/>
                <a:ea typeface="Arial"/>
                <a:cs typeface="Arial"/>
                <a:sym typeface="Arial"/>
              </a:rPr>
              <a:t>Specializované databáze a aliance</a:t>
            </a:r>
            <a:endParaRPr sz="1200" b="1">
              <a:solidFill>
                <a:schemeClr val="accent1"/>
              </a:solidFill>
              <a:latin typeface="Arial"/>
              <a:ea typeface="Arial"/>
              <a:cs typeface="Arial"/>
              <a:sym typeface="Arial"/>
            </a:endParaRPr>
          </a:p>
          <a:p>
            <a:pPr marL="457200" lvl="0" indent="-304800" algn="just" rtl="0">
              <a:lnSpc>
                <a:spcPct val="115000"/>
              </a:lnSpc>
              <a:spcBef>
                <a:spcPts val="0"/>
              </a:spcBef>
              <a:spcAft>
                <a:spcPts val="0"/>
              </a:spcAft>
              <a:buSzPts val="1200"/>
              <a:buChar char="●"/>
            </a:pPr>
            <a:r>
              <a:rPr lang="cs-CZ" sz="1050" b="1">
                <a:latin typeface="Arial"/>
                <a:ea typeface="Arial"/>
                <a:cs typeface="Arial"/>
                <a:sym typeface="Arial"/>
              </a:rPr>
              <a:t>Culture for Health</a:t>
            </a:r>
            <a:r>
              <a:rPr lang="cs-CZ" sz="1050">
                <a:latin typeface="Arial"/>
                <a:ea typeface="Arial"/>
                <a:cs typeface="Arial"/>
                <a:sym typeface="Arial"/>
              </a:rPr>
              <a:t> – mapování více než 800 iniciativ propojujících kulturu a zdraví (inspirace pro inovativní přístupy).</a:t>
            </a:r>
            <a:endParaRPr sz="1050">
              <a:latin typeface="Arial"/>
              <a:ea typeface="Arial"/>
              <a:cs typeface="Arial"/>
              <a:sym typeface="Arial"/>
            </a:endParaRPr>
          </a:p>
          <a:p>
            <a:pPr marL="457200" lvl="0" indent="-304800" algn="just" rtl="0">
              <a:lnSpc>
                <a:spcPct val="115000"/>
              </a:lnSpc>
              <a:spcBef>
                <a:spcPts val="0"/>
              </a:spcBef>
              <a:spcAft>
                <a:spcPts val="0"/>
              </a:spcAft>
              <a:buSzPts val="1200"/>
              <a:buChar char="●"/>
            </a:pPr>
            <a:r>
              <a:rPr lang="cs-CZ" sz="1050" b="1">
                <a:latin typeface="Arial"/>
                <a:ea typeface="Arial"/>
                <a:cs typeface="Arial"/>
                <a:sym typeface="Arial"/>
              </a:rPr>
              <a:t>Evropská aliance proti depresi (EAAD)</a:t>
            </a:r>
            <a:r>
              <a:rPr lang="cs-CZ" sz="1050">
                <a:latin typeface="Arial"/>
                <a:ea typeface="Arial"/>
                <a:cs typeface="Arial"/>
                <a:sym typeface="Arial"/>
              </a:rPr>
              <a:t> – zaměřená na prevenci sebevražd a depresi, s modelem 4-level intervention.</a:t>
            </a:r>
            <a:endParaRPr sz="1050">
              <a:latin typeface="Arial"/>
              <a:ea typeface="Arial"/>
              <a:cs typeface="Arial"/>
              <a:sym typeface="Arial"/>
            </a:endParaRPr>
          </a:p>
          <a:p>
            <a:pPr marL="457200" lvl="0" indent="-304800" algn="just" rtl="0">
              <a:lnSpc>
                <a:spcPct val="115000"/>
              </a:lnSpc>
              <a:spcBef>
                <a:spcPts val="0"/>
              </a:spcBef>
              <a:spcAft>
                <a:spcPts val="0"/>
              </a:spcAft>
              <a:buSzPts val="1200"/>
              <a:buChar char="●"/>
            </a:pPr>
            <a:r>
              <a:rPr lang="cs-CZ" sz="1050" b="1">
                <a:latin typeface="Arial"/>
                <a:ea typeface="Arial"/>
                <a:cs typeface="Arial"/>
                <a:sym typeface="Arial"/>
              </a:rPr>
              <a:t>EUDA Best practice portal</a:t>
            </a:r>
            <a:r>
              <a:rPr lang="cs-CZ" sz="1050">
                <a:latin typeface="Arial"/>
                <a:ea typeface="Arial"/>
                <a:cs typeface="Arial"/>
                <a:sym typeface="Arial"/>
              </a:rPr>
              <a:t> – specializovaná databáze na téma návykových látek, prevence a léčby.</a:t>
            </a:r>
            <a:endParaRPr sz="1050">
              <a:latin typeface="Arial"/>
              <a:ea typeface="Arial"/>
              <a:cs typeface="Arial"/>
              <a:sym typeface="Arial"/>
            </a:endParaRPr>
          </a:p>
          <a:p>
            <a:pPr marL="457200" lvl="0" indent="-295396" algn="just" rtl="0">
              <a:lnSpc>
                <a:spcPct val="95000"/>
              </a:lnSpc>
              <a:spcBef>
                <a:spcPts val="0"/>
              </a:spcBef>
              <a:spcAft>
                <a:spcPts val="0"/>
              </a:spcAft>
              <a:buSzPts val="1052"/>
              <a:buChar char="●"/>
            </a:pPr>
            <a:r>
              <a:rPr lang="cs-CZ" sz="1050" b="1">
                <a:latin typeface="Arial"/>
                <a:ea typeface="Arial"/>
                <a:cs typeface="Arial"/>
                <a:sym typeface="Arial"/>
              </a:rPr>
              <a:t>Mental Health Europe – Slovník pojmů</a:t>
            </a:r>
            <a:r>
              <a:rPr lang="cs-CZ" sz="1050">
                <a:latin typeface="Arial"/>
                <a:ea typeface="Arial"/>
                <a:cs typeface="Arial"/>
                <a:sym typeface="Arial"/>
              </a:rPr>
              <a:t> – výkladový slovník, jak hovořit o duševním zdraví bez stigmatizace.</a:t>
            </a:r>
            <a:endParaRPr sz="551">
              <a:latin typeface="Arial"/>
              <a:ea typeface="Arial"/>
              <a:cs typeface="Arial"/>
              <a:sym typeface="Arial"/>
            </a:endParaRPr>
          </a:p>
          <a:p>
            <a:pPr marL="6858000" lvl="0" indent="457200" algn="l" rtl="0">
              <a:lnSpc>
                <a:spcPct val="95000"/>
              </a:lnSpc>
              <a:spcBef>
                <a:spcPts val="1200"/>
              </a:spcBef>
              <a:spcAft>
                <a:spcPts val="0"/>
              </a:spcAft>
              <a:buSzPts val="275"/>
              <a:buNone/>
            </a:pPr>
            <a:r>
              <a:rPr lang="cs-CZ" sz="900">
                <a:solidFill>
                  <a:srgbClr val="1D1916"/>
                </a:solidFill>
                <a:highlight>
                  <a:srgbClr val="FAFAFA"/>
                </a:highlight>
                <a:latin typeface="Arial"/>
                <a:ea typeface="Arial"/>
                <a:cs typeface="Arial"/>
                <a:sym typeface="Arial"/>
              </a:rPr>
              <a:t>zdroj: </a:t>
            </a:r>
            <a:r>
              <a:rPr lang="cs-CZ" sz="875" u="sng">
                <a:solidFill>
                  <a:schemeClr val="hlink"/>
                </a:solidFill>
                <a:latin typeface="Arial"/>
                <a:ea typeface="Arial"/>
                <a:cs typeface="Arial"/>
                <a:sym typeface="Arial"/>
                <a:hlinkClick r:id="rId3"/>
              </a:rPr>
              <a:t>https://eu-promens.eu/training-czechia-1-cs/pages/training-material</a:t>
            </a:r>
            <a:endParaRPr sz="551">
              <a:latin typeface="Arial"/>
              <a:ea typeface="Arial"/>
              <a:cs typeface="Arial"/>
              <a:sym typeface="Arial"/>
            </a:endParaRPr>
          </a:p>
          <a:p>
            <a:pPr marL="914400" lvl="1" indent="-241300" algn="l" rtl="0">
              <a:lnSpc>
                <a:spcPct val="95000"/>
              </a:lnSpc>
              <a:spcBef>
                <a:spcPts val="1200"/>
              </a:spcBef>
              <a:spcAft>
                <a:spcPts val="0"/>
              </a:spcAft>
              <a:buClr>
                <a:srgbClr val="1D1916"/>
              </a:buClr>
              <a:buSzPts val="200"/>
              <a:buFont typeface="Arial"/>
              <a:buChar char="-"/>
            </a:pPr>
            <a:endParaRPr sz="200">
              <a:solidFill>
                <a:srgbClr val="1D1916"/>
              </a:solidFill>
              <a:highlight>
                <a:srgbClr val="FAFAFA"/>
              </a:highlight>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4"/>
        <p:cNvGrpSpPr/>
        <p:nvPr/>
      </p:nvGrpSpPr>
      <p:grpSpPr>
        <a:xfrm>
          <a:off x="0" y="0"/>
          <a:ext cx="0" cy="0"/>
          <a:chOff x="0" y="0"/>
          <a:chExt cx="0" cy="0"/>
        </a:xfrm>
      </p:grpSpPr>
      <p:sp>
        <p:nvSpPr>
          <p:cNvPr id="535" name="Google Shape;535;p23"/>
          <p:cNvSpPr txBox="1">
            <a:spLocks noGrp="1"/>
          </p:cNvSpPr>
          <p:nvPr>
            <p:ph type="title"/>
          </p:nvPr>
        </p:nvSpPr>
        <p:spPr>
          <a:xfrm>
            <a:off x="6559770" y="4103075"/>
            <a:ext cx="4805996" cy="12971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4000"/>
              <a:buFont typeface="Calibri"/>
              <a:buNone/>
            </a:pPr>
            <a:r>
              <a:rPr lang="cs-CZ" sz="4000">
                <a:solidFill>
                  <a:schemeClr val="dk2"/>
                </a:solidFill>
                <a:latin typeface="Calibri"/>
                <a:ea typeface="Calibri"/>
                <a:cs typeface="Calibri"/>
                <a:sym typeface="Calibri"/>
              </a:rPr>
              <a:t>Pusťme se do diskuze</a:t>
            </a:r>
            <a:endParaRPr/>
          </a:p>
        </p:txBody>
      </p:sp>
      <p:pic>
        <p:nvPicPr>
          <p:cNvPr id="536" name="Google Shape;536;p23" descr="Chat"/>
          <p:cNvPicPr preferRelativeResize="0"/>
          <p:nvPr/>
        </p:nvPicPr>
        <p:blipFill rotWithShape="1">
          <a:blip r:embed="rId3">
            <a:alphaModFix/>
          </a:blip>
          <a:srcRect/>
          <a:stretch/>
        </p:blipFill>
        <p:spPr>
          <a:xfrm>
            <a:off x="340470" y="1815320"/>
            <a:ext cx="4141760" cy="4141760"/>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25"/>
          <p:cNvSpPr txBox="1">
            <a:spLocks noGrp="1"/>
          </p:cNvSpPr>
          <p:nvPr>
            <p:ph type="ctrTitle"/>
          </p:nvPr>
        </p:nvSpPr>
        <p:spPr>
          <a:xfrm>
            <a:off x="2943770" y="2791006"/>
            <a:ext cx="8510744" cy="103068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F5496"/>
              </a:buClr>
              <a:buSzPts val="8000"/>
              <a:buFont typeface="Calibri"/>
              <a:buNone/>
            </a:pPr>
            <a:r>
              <a:rPr lang="cs-CZ" sz="6900" b="1"/>
              <a:t>Modul pro pokročilé 2</a:t>
            </a:r>
            <a:endParaRPr sz="6900"/>
          </a:p>
        </p:txBody>
      </p:sp>
      <p:sp>
        <p:nvSpPr>
          <p:cNvPr id="542" name="Google Shape;542;p25"/>
          <p:cNvSpPr txBox="1">
            <a:spLocks noGrp="1"/>
          </p:cNvSpPr>
          <p:nvPr>
            <p:ph type="subTitle" idx="1"/>
          </p:nvPr>
        </p:nvSpPr>
        <p:spPr>
          <a:xfrm>
            <a:off x="2943770" y="4200198"/>
            <a:ext cx="7691406" cy="56990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F5496"/>
              </a:buClr>
              <a:buSzPts val="2200"/>
              <a:buNone/>
            </a:pPr>
            <a:r>
              <a:rPr lang="cs-CZ" b="1">
                <a:solidFill>
                  <a:srgbClr val="2F5597"/>
                </a:solidFill>
              </a:rPr>
              <a:t>Mezioborové hodnoty a etika, vyjasnění rolí a řešení konfliktů</a:t>
            </a:r>
            <a:endParaRPr b="1">
              <a:solidFill>
                <a:srgbClr val="2F5597"/>
              </a:solidFill>
            </a:endParaRPr>
          </a:p>
          <a:p>
            <a:pPr marL="0" lvl="0" indent="0" algn="l" rtl="0">
              <a:lnSpc>
                <a:spcPct val="90000"/>
              </a:lnSpc>
              <a:spcBef>
                <a:spcPts val="0"/>
              </a:spcBef>
              <a:spcAft>
                <a:spcPts val="0"/>
              </a:spcAft>
              <a:buClr>
                <a:srgbClr val="2F5496"/>
              </a:buClr>
              <a:buSzPts val="2200"/>
              <a:buNone/>
            </a:pPr>
            <a:endParaRPr b="1">
              <a:solidFill>
                <a:srgbClr val="2F5597"/>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g38198571cce_1_0"/>
          <p:cNvSpPr txBox="1">
            <a:spLocks noGrp="1"/>
          </p:cNvSpPr>
          <p:nvPr>
            <p:ph type="title"/>
          </p:nvPr>
        </p:nvSpPr>
        <p:spPr>
          <a:xfrm>
            <a:off x="587200" y="384810"/>
            <a:ext cx="9303000" cy="955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5A8BA"/>
              </a:buClr>
              <a:buSzPts val="3200"/>
              <a:buFont typeface="Calibri"/>
              <a:buNone/>
            </a:pPr>
            <a:r>
              <a:rPr lang="cs-CZ" sz="3200">
                <a:solidFill>
                  <a:srgbClr val="25A8BA"/>
                </a:solidFill>
              </a:rPr>
              <a:t>Od paternalismu k multidisciplinaritě</a:t>
            </a:r>
            <a:endParaRPr/>
          </a:p>
        </p:txBody>
      </p:sp>
      <p:sp>
        <p:nvSpPr>
          <p:cNvPr id="548" name="Google Shape;548;g38198571cce_1_0"/>
          <p:cNvSpPr txBox="1">
            <a:spLocks noGrp="1"/>
          </p:cNvSpPr>
          <p:nvPr>
            <p:ph type="body" idx="1"/>
          </p:nvPr>
        </p:nvSpPr>
        <p:spPr>
          <a:xfrm>
            <a:off x="587200" y="1597572"/>
            <a:ext cx="10766700" cy="3956400"/>
          </a:xfrm>
          <a:prstGeom prst="rect">
            <a:avLst/>
          </a:prstGeom>
          <a:noFill/>
          <a:ln>
            <a:noFill/>
          </a:ln>
        </p:spPr>
        <p:txBody>
          <a:bodyPr spcFirstLastPara="1" wrap="square" lIns="91425" tIns="45700" rIns="91425" bIns="45700" anchor="t" anchorCtr="0">
            <a:normAutofit/>
          </a:bodyPr>
          <a:lstStyle/>
          <a:p>
            <a:pPr marL="914400" lvl="1" indent="-342900" algn="l" rtl="0">
              <a:lnSpc>
                <a:spcPct val="115000"/>
              </a:lnSpc>
              <a:spcBef>
                <a:spcPts val="1200"/>
              </a:spcBef>
              <a:spcAft>
                <a:spcPts val="0"/>
              </a:spcAft>
              <a:buSzPts val="1800"/>
              <a:buFont typeface="Calibri"/>
              <a:buChar char="○"/>
            </a:pPr>
            <a:r>
              <a:rPr lang="cs-CZ" sz="1800"/>
              <a:t>od paternalistického k modelu zaměřenému na člověka, založený na lidských právech a orientaci na zotavení</a:t>
            </a:r>
            <a:endParaRPr sz="1800"/>
          </a:p>
          <a:p>
            <a:pPr marL="914400" lvl="1" indent="-342900" algn="l" rtl="0">
              <a:lnSpc>
                <a:spcPct val="115000"/>
              </a:lnSpc>
              <a:spcBef>
                <a:spcPts val="0"/>
              </a:spcBef>
              <a:spcAft>
                <a:spcPts val="0"/>
              </a:spcAft>
              <a:buSzPts val="1800"/>
              <a:buFont typeface="Calibri"/>
              <a:buChar char="○"/>
            </a:pPr>
            <a:r>
              <a:rPr lang="cs-CZ" sz="1800"/>
              <a:t>multidisciplinární tým dokáže pokrýt potřeby jedince</a:t>
            </a:r>
            <a:endParaRPr sz="1800"/>
          </a:p>
          <a:p>
            <a:pPr marL="1371600" lvl="2" indent="-323850" algn="l" rtl="0">
              <a:lnSpc>
                <a:spcPct val="115000"/>
              </a:lnSpc>
              <a:spcBef>
                <a:spcPts val="0"/>
              </a:spcBef>
              <a:spcAft>
                <a:spcPts val="0"/>
              </a:spcAft>
              <a:buSzPts val="1500"/>
              <a:buAutoNum type="romanLcPeriod"/>
            </a:pPr>
            <a:r>
              <a:rPr lang="cs-CZ" sz="1500"/>
              <a:t>od „lékař ví nejlépe“ → k </a:t>
            </a:r>
            <a:r>
              <a:rPr lang="cs-CZ" sz="1500" b="1"/>
              <a:t>partnerství s klientem</a:t>
            </a:r>
            <a:r>
              <a:rPr lang="cs-CZ" sz="1500"/>
              <a:t>;</a:t>
            </a:r>
            <a:endParaRPr sz="1500"/>
          </a:p>
          <a:p>
            <a:pPr marL="1371600" lvl="2" indent="-323850" algn="l" rtl="0">
              <a:lnSpc>
                <a:spcPct val="115000"/>
              </a:lnSpc>
              <a:spcBef>
                <a:spcPts val="0"/>
              </a:spcBef>
              <a:spcAft>
                <a:spcPts val="0"/>
              </a:spcAft>
              <a:buSzPts val="1500"/>
              <a:buAutoNum type="romanLcPeriod"/>
            </a:pPr>
            <a:r>
              <a:rPr lang="cs-CZ" sz="1500"/>
              <a:t>od zaměření jen na diagnózu → k zaměření na </a:t>
            </a:r>
            <a:r>
              <a:rPr lang="cs-CZ" sz="1500" b="1"/>
              <a:t>životní cíle, naději a participaci</a:t>
            </a:r>
            <a:r>
              <a:rPr lang="cs-CZ" sz="1500"/>
              <a:t>;</a:t>
            </a:r>
            <a:endParaRPr sz="1500"/>
          </a:p>
          <a:p>
            <a:pPr marL="1371600" lvl="2" indent="-323850" algn="l" rtl="0">
              <a:lnSpc>
                <a:spcPct val="115000"/>
              </a:lnSpc>
              <a:spcBef>
                <a:spcPts val="0"/>
              </a:spcBef>
              <a:spcAft>
                <a:spcPts val="0"/>
              </a:spcAft>
              <a:buSzPts val="1500"/>
              <a:buAutoNum type="romanLcPeriod"/>
            </a:pPr>
            <a:r>
              <a:rPr lang="cs-CZ" sz="1500"/>
              <a:t>od izolace v institucích → k </a:t>
            </a:r>
            <a:r>
              <a:rPr lang="cs-CZ" sz="1500" b="1"/>
              <a:t>plnému zapojení do komunity</a:t>
            </a:r>
            <a:r>
              <a:rPr lang="cs-CZ" sz="1500"/>
              <a:t>;</a:t>
            </a:r>
            <a:endParaRPr sz="1500"/>
          </a:p>
          <a:p>
            <a:pPr marL="1371600" lvl="2" indent="-323850" algn="l" rtl="0">
              <a:lnSpc>
                <a:spcPct val="115000"/>
              </a:lnSpc>
              <a:spcBef>
                <a:spcPts val="0"/>
              </a:spcBef>
              <a:spcAft>
                <a:spcPts val="0"/>
              </a:spcAft>
              <a:buSzPts val="1500"/>
              <a:buAutoNum type="romanLcPeriod"/>
            </a:pPr>
            <a:r>
              <a:rPr lang="cs-CZ" sz="1500"/>
              <a:t>od jednostranné léčby → k </a:t>
            </a:r>
            <a:r>
              <a:rPr lang="cs-CZ" sz="1500" b="1"/>
              <a:t>integrované podpoře</a:t>
            </a:r>
            <a:r>
              <a:rPr lang="cs-CZ" sz="1500"/>
              <a:t> (zdravotní + sociální služby).</a:t>
            </a:r>
            <a:endParaRPr sz="2200"/>
          </a:p>
          <a:p>
            <a:pPr marL="914400" lvl="1" indent="-298450" algn="l" rtl="0">
              <a:lnSpc>
                <a:spcPct val="115000"/>
              </a:lnSpc>
              <a:spcBef>
                <a:spcPts val="0"/>
              </a:spcBef>
              <a:spcAft>
                <a:spcPts val="0"/>
              </a:spcAft>
              <a:buSzPts val="1100"/>
              <a:buChar char="○"/>
            </a:pPr>
            <a:r>
              <a:rPr lang="cs-CZ" sz="1800"/>
              <a:t>Mezinárodní doporučení: WHO, OECD, EU (</a:t>
            </a:r>
            <a:r>
              <a:rPr lang="cs-CZ" sz="1800" b="1"/>
              <a:t>WHO Guidance on community mental health services, 2021</a:t>
            </a:r>
            <a:r>
              <a:rPr lang="cs-CZ" sz="1800"/>
              <a:t>)</a:t>
            </a:r>
            <a:r>
              <a:rPr lang="cs-CZ" sz="1100"/>
              <a:t>.</a:t>
            </a:r>
            <a:endParaRPr sz="1100"/>
          </a:p>
        </p:txBody>
      </p:sp>
      <p:pic>
        <p:nvPicPr>
          <p:cNvPr id="549" name="Google Shape;549;g38198571cce_1_0"/>
          <p:cNvPicPr preferRelativeResize="0"/>
          <p:nvPr/>
        </p:nvPicPr>
        <p:blipFill>
          <a:blip r:embed="rId3">
            <a:alphaModFix/>
          </a:blip>
          <a:stretch>
            <a:fillRect/>
          </a:stretch>
        </p:blipFill>
        <p:spPr>
          <a:xfrm>
            <a:off x="7375575" y="4232350"/>
            <a:ext cx="3199626" cy="19003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g38466d4a1cf_0_6"/>
          <p:cNvSpPr txBox="1">
            <a:spLocks noGrp="1"/>
          </p:cNvSpPr>
          <p:nvPr>
            <p:ph type="title"/>
          </p:nvPr>
        </p:nvSpPr>
        <p:spPr>
          <a:xfrm>
            <a:off x="587200" y="384810"/>
            <a:ext cx="9303000" cy="955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pic>
        <p:nvPicPr>
          <p:cNvPr id="571" name="Google Shape;571;g38466d4a1cf_0_6"/>
          <p:cNvPicPr preferRelativeResize="0"/>
          <p:nvPr/>
        </p:nvPicPr>
        <p:blipFill>
          <a:blip r:embed="rId3">
            <a:alphaModFix/>
          </a:blip>
          <a:stretch>
            <a:fillRect/>
          </a:stretch>
        </p:blipFill>
        <p:spPr>
          <a:xfrm>
            <a:off x="0" y="128450"/>
            <a:ext cx="12191999" cy="6684622"/>
          </a:xfrm>
          <a:prstGeom prst="rect">
            <a:avLst/>
          </a:prstGeom>
          <a:noFill/>
          <a:ln>
            <a:noFill/>
          </a:ln>
        </p:spPr>
      </p:pic>
    </p:spTree>
    <p:extLst>
      <p:ext uri="{BB962C8B-B14F-4D97-AF65-F5344CB8AC3E}">
        <p14:creationId xmlns:p14="http://schemas.microsoft.com/office/powerpoint/2010/main" val="3784652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g38198571cce_1_15"/>
          <p:cNvSpPr txBox="1">
            <a:spLocks noGrp="1"/>
          </p:cNvSpPr>
          <p:nvPr>
            <p:ph type="title"/>
          </p:nvPr>
        </p:nvSpPr>
        <p:spPr>
          <a:xfrm>
            <a:off x="587200" y="384810"/>
            <a:ext cx="9303000" cy="955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5A8BA"/>
              </a:buClr>
              <a:buSzPts val="3200"/>
              <a:buFont typeface="Calibri"/>
              <a:buNone/>
            </a:pPr>
            <a:r>
              <a:rPr lang="cs-CZ">
                <a:solidFill>
                  <a:srgbClr val="25A8BA"/>
                </a:solidFill>
              </a:rPr>
              <a:t>Hlavní funkce case managementu</a:t>
            </a:r>
            <a:endParaRPr>
              <a:solidFill>
                <a:srgbClr val="25A8BA"/>
              </a:solidFill>
            </a:endParaRPr>
          </a:p>
        </p:txBody>
      </p:sp>
      <p:sp>
        <p:nvSpPr>
          <p:cNvPr id="577" name="Google Shape;577;g38198571cce_1_15"/>
          <p:cNvSpPr txBox="1">
            <a:spLocks noGrp="1"/>
          </p:cNvSpPr>
          <p:nvPr>
            <p:ph type="body" idx="1"/>
          </p:nvPr>
        </p:nvSpPr>
        <p:spPr>
          <a:xfrm>
            <a:off x="587200" y="1609350"/>
            <a:ext cx="10766700" cy="4342800"/>
          </a:xfrm>
          <a:prstGeom prst="rect">
            <a:avLst/>
          </a:prstGeom>
          <a:noFill/>
          <a:ln>
            <a:noFill/>
          </a:ln>
        </p:spPr>
        <p:txBody>
          <a:bodyPr spcFirstLastPara="1" wrap="square" lIns="91425" tIns="45700" rIns="91425" bIns="45700" anchor="t" anchorCtr="0">
            <a:noAutofit/>
          </a:bodyPr>
          <a:lstStyle/>
          <a:p>
            <a:pPr marL="0" lvl="0" indent="0" algn="l" rtl="0">
              <a:lnSpc>
                <a:spcPct val="105000"/>
              </a:lnSpc>
              <a:spcBef>
                <a:spcPts val="1200"/>
              </a:spcBef>
              <a:spcAft>
                <a:spcPts val="0"/>
              </a:spcAft>
              <a:buNone/>
            </a:pPr>
            <a:r>
              <a:rPr lang="cs-CZ" sz="2000" b="1">
                <a:latin typeface="Times New Roman"/>
                <a:ea typeface="Times New Roman"/>
                <a:cs typeface="Times New Roman"/>
                <a:sym typeface="Times New Roman"/>
              </a:rPr>
              <a:t>Hodnocení potřeb (assessment)</a:t>
            </a:r>
            <a:br>
              <a:rPr lang="cs-CZ" sz="2000" b="1">
                <a:latin typeface="Times New Roman"/>
                <a:ea typeface="Times New Roman"/>
                <a:cs typeface="Times New Roman"/>
                <a:sym typeface="Times New Roman"/>
              </a:rPr>
            </a:br>
            <a:r>
              <a:rPr lang="cs-CZ" sz="2000">
                <a:latin typeface="Times New Roman"/>
                <a:ea typeface="Times New Roman"/>
                <a:cs typeface="Times New Roman"/>
                <a:sym typeface="Times New Roman"/>
              </a:rPr>
              <a:t>– detailní mapování zdravotních, psychosociálních, pracovních a životních potřeb klienta.</a:t>
            </a:r>
            <a:br>
              <a:rPr lang="cs-CZ" sz="2000">
                <a:latin typeface="Times New Roman"/>
                <a:ea typeface="Times New Roman"/>
                <a:cs typeface="Times New Roman"/>
                <a:sym typeface="Times New Roman"/>
              </a:rPr>
            </a:br>
            <a:r>
              <a:rPr lang="cs-CZ" sz="2000">
                <a:latin typeface="Times New Roman"/>
                <a:ea typeface="Times New Roman"/>
                <a:cs typeface="Times New Roman"/>
                <a:sym typeface="Times New Roman"/>
              </a:rPr>
              <a:t>– zahrnuje nejen klinické symptomy, ale i sociální determinanty zdraví (bydlení, příjem, zaměstnání, vztahy).</a:t>
            </a:r>
            <a:endParaRPr sz="2000">
              <a:latin typeface="Times New Roman"/>
              <a:ea typeface="Times New Roman"/>
              <a:cs typeface="Times New Roman"/>
              <a:sym typeface="Times New Roman"/>
            </a:endParaRPr>
          </a:p>
          <a:p>
            <a:pPr marL="0" lvl="0" indent="0" algn="l" rtl="0">
              <a:lnSpc>
                <a:spcPct val="105000"/>
              </a:lnSpc>
              <a:spcBef>
                <a:spcPts val="1200"/>
              </a:spcBef>
              <a:spcAft>
                <a:spcPts val="0"/>
              </a:spcAft>
              <a:buNone/>
            </a:pPr>
            <a:r>
              <a:rPr lang="cs-CZ" sz="2000" b="1">
                <a:latin typeface="Times New Roman"/>
                <a:ea typeface="Times New Roman"/>
                <a:cs typeface="Times New Roman"/>
                <a:sym typeface="Times New Roman"/>
              </a:rPr>
              <a:t>Plánování (planning)</a:t>
            </a:r>
            <a:br>
              <a:rPr lang="cs-CZ" sz="2000" b="1">
                <a:latin typeface="Times New Roman"/>
                <a:ea typeface="Times New Roman"/>
                <a:cs typeface="Times New Roman"/>
                <a:sym typeface="Times New Roman"/>
              </a:rPr>
            </a:br>
            <a:r>
              <a:rPr lang="cs-CZ" sz="2000">
                <a:latin typeface="Times New Roman"/>
                <a:ea typeface="Times New Roman"/>
                <a:cs typeface="Times New Roman"/>
                <a:sym typeface="Times New Roman"/>
              </a:rPr>
              <a:t>– tvorba individuálního plánu péče ve spolupráci s klientem (a jeho rodinou / sociální sítí).</a:t>
            </a:r>
            <a:br>
              <a:rPr lang="cs-CZ" sz="2000">
                <a:latin typeface="Times New Roman"/>
                <a:ea typeface="Times New Roman"/>
                <a:cs typeface="Times New Roman"/>
                <a:sym typeface="Times New Roman"/>
              </a:rPr>
            </a:br>
            <a:r>
              <a:rPr lang="cs-CZ" sz="2000">
                <a:latin typeface="Times New Roman"/>
                <a:ea typeface="Times New Roman"/>
                <a:cs typeface="Times New Roman"/>
                <a:sym typeface="Times New Roman"/>
              </a:rPr>
              <a:t>– plán má být orientovaný na zotavení (</a:t>
            </a:r>
            <a:r>
              <a:rPr lang="cs-CZ" sz="2000" i="1">
                <a:latin typeface="Times New Roman"/>
                <a:ea typeface="Times New Roman"/>
                <a:cs typeface="Times New Roman"/>
                <a:sym typeface="Times New Roman"/>
              </a:rPr>
              <a:t>recovery-oriented</a:t>
            </a:r>
            <a:r>
              <a:rPr lang="cs-CZ" sz="2000">
                <a:latin typeface="Times New Roman"/>
                <a:ea typeface="Times New Roman"/>
                <a:cs typeface="Times New Roman"/>
                <a:sym typeface="Times New Roman"/>
              </a:rPr>
              <a:t>), tedy respektující cíle a preference klienta.</a:t>
            </a:r>
            <a:endParaRPr sz="2000">
              <a:latin typeface="Times New Roman"/>
              <a:ea typeface="Times New Roman"/>
              <a:cs typeface="Times New Roman"/>
              <a:sym typeface="Times New Roman"/>
            </a:endParaRPr>
          </a:p>
          <a:p>
            <a:pPr marL="0" lvl="0" indent="0" algn="l" rtl="0">
              <a:lnSpc>
                <a:spcPct val="105000"/>
              </a:lnSpc>
              <a:spcBef>
                <a:spcPts val="1200"/>
              </a:spcBef>
              <a:spcAft>
                <a:spcPts val="0"/>
              </a:spcAft>
              <a:buNone/>
            </a:pPr>
            <a:r>
              <a:rPr lang="cs-CZ" sz="2000" b="1">
                <a:latin typeface="Times New Roman"/>
                <a:ea typeface="Times New Roman"/>
                <a:cs typeface="Times New Roman"/>
                <a:sym typeface="Times New Roman"/>
              </a:rPr>
              <a:t>Koordinace služeb (coordination)</a:t>
            </a:r>
            <a:br>
              <a:rPr lang="cs-CZ" sz="2000" b="1">
                <a:latin typeface="Times New Roman"/>
                <a:ea typeface="Times New Roman"/>
                <a:cs typeface="Times New Roman"/>
                <a:sym typeface="Times New Roman"/>
              </a:rPr>
            </a:br>
            <a:r>
              <a:rPr lang="cs-CZ" sz="2000">
                <a:latin typeface="Times New Roman"/>
                <a:ea typeface="Times New Roman"/>
                <a:cs typeface="Times New Roman"/>
                <a:sym typeface="Times New Roman"/>
              </a:rPr>
              <a:t>– zajištění propojení mezi různými poskytovateli (zdravotnickými zařízeními, sociálními službami, úřady, zaměstnavateli).</a:t>
            </a:r>
            <a:br>
              <a:rPr lang="cs-CZ" sz="2000">
                <a:latin typeface="Times New Roman"/>
                <a:ea typeface="Times New Roman"/>
                <a:cs typeface="Times New Roman"/>
                <a:sym typeface="Times New Roman"/>
              </a:rPr>
            </a:br>
            <a:r>
              <a:rPr lang="cs-CZ" sz="2000">
                <a:latin typeface="Times New Roman"/>
                <a:ea typeface="Times New Roman"/>
                <a:cs typeface="Times New Roman"/>
                <a:sym typeface="Times New Roman"/>
              </a:rPr>
              <a:t>– prevence duplicit a „mezer“ v péči.</a:t>
            </a:r>
            <a:endParaRPr sz="2000">
              <a:latin typeface="Times New Roman"/>
              <a:ea typeface="Times New Roman"/>
              <a:cs typeface="Times New Roman"/>
              <a:sym typeface="Times New Roman"/>
            </a:endParaRPr>
          </a:p>
          <a:p>
            <a:pPr marL="0" lvl="0" indent="0" algn="l" rtl="0">
              <a:lnSpc>
                <a:spcPct val="105000"/>
              </a:lnSpc>
              <a:spcBef>
                <a:spcPts val="1200"/>
              </a:spcBef>
              <a:spcAft>
                <a:spcPts val="0"/>
              </a:spcAft>
              <a:buNone/>
            </a:pPr>
            <a:endParaRPr sz="1900">
              <a:latin typeface="Times New Roman"/>
              <a:ea typeface="Times New Roman"/>
              <a:cs typeface="Times New Roman"/>
              <a:sym typeface="Times New Roman"/>
            </a:endParaRPr>
          </a:p>
        </p:txBody>
      </p:sp>
      <p:sp>
        <p:nvSpPr>
          <p:cNvPr id="578" name="Google Shape;578;g38198571cce_1_15"/>
          <p:cNvSpPr txBox="1"/>
          <p:nvPr/>
        </p:nvSpPr>
        <p:spPr>
          <a:xfrm>
            <a:off x="9410650" y="5881650"/>
            <a:ext cx="2399700" cy="28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s-CZ" sz="1700">
                <a:solidFill>
                  <a:schemeClr val="dk1"/>
                </a:solidFill>
                <a:latin typeface="Calibri"/>
                <a:ea typeface="Calibri"/>
                <a:cs typeface="Calibri"/>
                <a:sym typeface="Calibri"/>
              </a:rPr>
              <a:t>zdroj: WHO, 2021</a:t>
            </a:r>
            <a:endParaRPr sz="17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g38466d4a1cf_0_18"/>
          <p:cNvSpPr txBox="1">
            <a:spLocks noGrp="1"/>
          </p:cNvSpPr>
          <p:nvPr>
            <p:ph type="title"/>
          </p:nvPr>
        </p:nvSpPr>
        <p:spPr>
          <a:xfrm>
            <a:off x="587200" y="384810"/>
            <a:ext cx="9303000" cy="955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rgbClr val="25A8BA"/>
              </a:buClr>
              <a:buSzPts val="3200"/>
              <a:buFont typeface="Calibri"/>
              <a:buNone/>
            </a:pPr>
            <a:r>
              <a:rPr lang="cs-CZ">
                <a:solidFill>
                  <a:srgbClr val="25A8BA"/>
                </a:solidFill>
              </a:rPr>
              <a:t>Hlavní funkce case managementu</a:t>
            </a:r>
            <a:endParaRPr/>
          </a:p>
        </p:txBody>
      </p:sp>
      <p:sp>
        <p:nvSpPr>
          <p:cNvPr id="585" name="Google Shape;585;g38466d4a1cf_0_18"/>
          <p:cNvSpPr txBox="1">
            <a:spLocks noGrp="1"/>
          </p:cNvSpPr>
          <p:nvPr>
            <p:ph type="body" idx="1"/>
          </p:nvPr>
        </p:nvSpPr>
        <p:spPr>
          <a:xfrm>
            <a:off x="587200" y="1647499"/>
            <a:ext cx="10766700" cy="3914700"/>
          </a:xfrm>
          <a:prstGeom prst="rect">
            <a:avLst/>
          </a:prstGeom>
        </p:spPr>
        <p:txBody>
          <a:bodyPr spcFirstLastPara="1" wrap="square" lIns="91425" tIns="45700" rIns="91425" bIns="45700" anchor="t" anchorCtr="0">
            <a:normAutofit/>
          </a:bodyPr>
          <a:lstStyle/>
          <a:p>
            <a:pPr marL="0" lvl="0" indent="0" algn="l" rtl="0">
              <a:lnSpc>
                <a:spcPct val="105000"/>
              </a:lnSpc>
              <a:spcBef>
                <a:spcPts val="1200"/>
              </a:spcBef>
              <a:spcAft>
                <a:spcPts val="0"/>
              </a:spcAft>
              <a:buClr>
                <a:schemeClr val="dk1"/>
              </a:buClr>
              <a:buSzPts val="1100"/>
              <a:buFont typeface="Arial"/>
              <a:buNone/>
            </a:pPr>
            <a:r>
              <a:rPr lang="cs-CZ" sz="1900" b="1">
                <a:latin typeface="Times New Roman"/>
                <a:ea typeface="Times New Roman"/>
                <a:cs typeface="Times New Roman"/>
                <a:sym typeface="Times New Roman"/>
              </a:rPr>
              <a:t>Advokacie (advocacy)</a:t>
            </a:r>
            <a:br>
              <a:rPr lang="cs-CZ" sz="1900" b="1">
                <a:latin typeface="Times New Roman"/>
                <a:ea typeface="Times New Roman"/>
                <a:cs typeface="Times New Roman"/>
                <a:sym typeface="Times New Roman"/>
              </a:rPr>
            </a:br>
            <a:r>
              <a:rPr lang="cs-CZ" sz="1900">
                <a:latin typeface="Times New Roman"/>
                <a:ea typeface="Times New Roman"/>
                <a:cs typeface="Times New Roman"/>
                <a:sym typeface="Times New Roman"/>
              </a:rPr>
              <a:t>– zastupování klienta v jednání se službami, institucemi nebo úřady.</a:t>
            </a:r>
            <a:br>
              <a:rPr lang="cs-CZ" sz="1900">
                <a:latin typeface="Times New Roman"/>
                <a:ea typeface="Times New Roman"/>
                <a:cs typeface="Times New Roman"/>
                <a:sym typeface="Times New Roman"/>
              </a:rPr>
            </a:br>
            <a:r>
              <a:rPr lang="cs-CZ" sz="1900">
                <a:latin typeface="Times New Roman"/>
                <a:ea typeface="Times New Roman"/>
                <a:cs typeface="Times New Roman"/>
                <a:sym typeface="Times New Roman"/>
              </a:rPr>
              <a:t>– prosazování práv klienta, zejména tam, kde čelí diskriminaci nebo bariérám.</a:t>
            </a:r>
            <a:endParaRPr sz="1900">
              <a:latin typeface="Times New Roman"/>
              <a:ea typeface="Times New Roman"/>
              <a:cs typeface="Times New Roman"/>
              <a:sym typeface="Times New Roman"/>
            </a:endParaRPr>
          </a:p>
          <a:p>
            <a:pPr marL="0" lvl="0" indent="0" algn="l" rtl="0">
              <a:lnSpc>
                <a:spcPct val="105000"/>
              </a:lnSpc>
              <a:spcBef>
                <a:spcPts val="1200"/>
              </a:spcBef>
              <a:spcAft>
                <a:spcPts val="0"/>
              </a:spcAft>
              <a:buClr>
                <a:schemeClr val="dk1"/>
              </a:buClr>
              <a:buSzPts val="1100"/>
              <a:buFont typeface="Arial"/>
              <a:buNone/>
            </a:pPr>
            <a:r>
              <a:rPr lang="cs-CZ" sz="1900" b="1">
                <a:latin typeface="Times New Roman"/>
                <a:ea typeface="Times New Roman"/>
                <a:cs typeface="Times New Roman"/>
                <a:sym typeface="Times New Roman"/>
              </a:rPr>
              <a:t>Podpora a empowerment (support &amp; empowerment)</a:t>
            </a:r>
            <a:br>
              <a:rPr lang="cs-CZ" sz="1900" b="1">
                <a:latin typeface="Times New Roman"/>
                <a:ea typeface="Times New Roman"/>
                <a:cs typeface="Times New Roman"/>
                <a:sym typeface="Times New Roman"/>
              </a:rPr>
            </a:br>
            <a:r>
              <a:rPr lang="cs-CZ" sz="1900">
                <a:latin typeface="Times New Roman"/>
                <a:ea typeface="Times New Roman"/>
                <a:cs typeface="Times New Roman"/>
                <a:sym typeface="Times New Roman"/>
              </a:rPr>
              <a:t>– průvodce klienta v každodenních situacích, podpora v seberozvoji, posílení vlastní kompetence a schopnosti orientovat se v systému.</a:t>
            </a:r>
            <a:endParaRPr sz="1900">
              <a:latin typeface="Times New Roman"/>
              <a:ea typeface="Times New Roman"/>
              <a:cs typeface="Times New Roman"/>
              <a:sym typeface="Times New Roman"/>
            </a:endParaRPr>
          </a:p>
          <a:p>
            <a:pPr marL="0" lvl="0" indent="0" algn="l" rtl="0">
              <a:lnSpc>
                <a:spcPct val="105000"/>
              </a:lnSpc>
              <a:spcBef>
                <a:spcPts val="1200"/>
              </a:spcBef>
              <a:spcAft>
                <a:spcPts val="0"/>
              </a:spcAft>
              <a:buClr>
                <a:schemeClr val="dk1"/>
              </a:buClr>
              <a:buSzPts val="1100"/>
              <a:buFont typeface="Arial"/>
              <a:buNone/>
            </a:pPr>
            <a:r>
              <a:rPr lang="cs-CZ" sz="1900" b="1">
                <a:latin typeface="Times New Roman"/>
                <a:ea typeface="Times New Roman"/>
                <a:cs typeface="Times New Roman"/>
                <a:sym typeface="Times New Roman"/>
              </a:rPr>
              <a:t>Monitorování a evaluace (monitoring)</a:t>
            </a:r>
            <a:br>
              <a:rPr lang="cs-CZ" sz="1900" b="1">
                <a:latin typeface="Times New Roman"/>
                <a:ea typeface="Times New Roman"/>
                <a:cs typeface="Times New Roman"/>
                <a:sym typeface="Times New Roman"/>
              </a:rPr>
            </a:br>
            <a:r>
              <a:rPr lang="cs-CZ" sz="1900">
                <a:latin typeface="Times New Roman"/>
                <a:ea typeface="Times New Roman"/>
                <a:cs typeface="Times New Roman"/>
                <a:sym typeface="Times New Roman"/>
              </a:rPr>
              <a:t>– pravidelné sledování, zda se naplňují stanovené cíle.</a:t>
            </a:r>
            <a:br>
              <a:rPr lang="cs-CZ" sz="1900">
                <a:latin typeface="Times New Roman"/>
                <a:ea typeface="Times New Roman"/>
                <a:cs typeface="Times New Roman"/>
                <a:sym typeface="Times New Roman"/>
              </a:rPr>
            </a:br>
            <a:r>
              <a:rPr lang="cs-CZ" sz="1900">
                <a:latin typeface="Times New Roman"/>
                <a:ea typeface="Times New Roman"/>
                <a:cs typeface="Times New Roman"/>
                <a:sym typeface="Times New Roman"/>
              </a:rPr>
              <a:t>– flexibilní přizpůsobování plánu změnám v životě klienta.</a:t>
            </a:r>
            <a:endParaRPr sz="3300"/>
          </a:p>
        </p:txBody>
      </p:sp>
      <p:sp>
        <p:nvSpPr>
          <p:cNvPr id="586" name="Google Shape;586;g38466d4a1cf_0_18"/>
          <p:cNvSpPr txBox="1"/>
          <p:nvPr/>
        </p:nvSpPr>
        <p:spPr>
          <a:xfrm>
            <a:off x="9410650" y="5881650"/>
            <a:ext cx="2399700" cy="28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s-CZ" sz="1700">
                <a:solidFill>
                  <a:schemeClr val="dk1"/>
                </a:solidFill>
                <a:latin typeface="Calibri"/>
                <a:ea typeface="Calibri"/>
                <a:cs typeface="Calibri"/>
                <a:sym typeface="Calibri"/>
              </a:rPr>
              <a:t>zdroj: WHO, 2021</a:t>
            </a:r>
            <a:endParaRPr sz="17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pic>
        <p:nvPicPr>
          <p:cNvPr id="591" name="Google Shape;591;g38447a4d823_0_24"/>
          <p:cNvPicPr preferRelativeResize="0"/>
          <p:nvPr/>
        </p:nvPicPr>
        <p:blipFill rotWithShape="1">
          <a:blip r:embed="rId3">
            <a:alphaModFix/>
          </a:blip>
          <a:srcRect/>
          <a:stretch/>
        </p:blipFill>
        <p:spPr>
          <a:xfrm>
            <a:off x="0" y="5807577"/>
            <a:ext cx="12192000" cy="1050423"/>
          </a:xfrm>
          <a:prstGeom prst="rect">
            <a:avLst/>
          </a:prstGeom>
          <a:noFill/>
          <a:ln>
            <a:noFill/>
          </a:ln>
        </p:spPr>
      </p:pic>
      <p:sp>
        <p:nvSpPr>
          <p:cNvPr id="592" name="Google Shape;592;g38447a4d823_0_24"/>
          <p:cNvSpPr txBox="1"/>
          <p:nvPr/>
        </p:nvSpPr>
        <p:spPr>
          <a:xfrm>
            <a:off x="708748" y="1088112"/>
            <a:ext cx="10437000" cy="3832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cs-CZ" sz="1800" b="0" i="0" u="none" strike="noStrike" cap="none">
                <a:solidFill>
                  <a:srgbClr val="333333"/>
                </a:solidFill>
                <a:latin typeface="Calibri"/>
                <a:ea typeface="Calibri"/>
                <a:cs typeface="Calibri"/>
                <a:sym typeface="Calibri"/>
              </a:rPr>
              <a:t>„K vyjasnění rolí dochází, když členové týmu chápou svou vlastní roli a role ostatních a společně využívají tyto znalosti k dosažení pozitivních výsledků pro pacienty, rodiny a komunity (rámec CIHC (2010)).  </a:t>
            </a:r>
            <a:r>
              <a:rPr lang="cs-CZ" sz="1800" b="1" i="0" u="none" strike="noStrike" cap="none">
                <a:solidFill>
                  <a:srgbClr val="333333"/>
                </a:solidFill>
                <a:latin typeface="Calibri"/>
                <a:ea typeface="Calibri"/>
                <a:cs typeface="Calibri"/>
                <a:sym typeface="Calibri"/>
              </a:rPr>
              <a:t>Každý člen týmu musí být schopen jasně popsat své role a dovednosti v rámci týmu a také musí mít schopnost učit se od ostatních a sdílet s nimi své znalosti.  </a:t>
            </a:r>
            <a:r>
              <a:rPr lang="cs-CZ" sz="1800" b="0" i="0" u="none" strike="noStrike" cap="none">
                <a:solidFill>
                  <a:srgbClr val="333333"/>
                </a:solidFill>
                <a:latin typeface="Calibri"/>
                <a:ea typeface="Calibri"/>
                <a:cs typeface="Calibri"/>
                <a:sym typeface="Calibri"/>
              </a:rPr>
              <a:t>Pro optimalizaci lidských zdrojů v oblasti poskytování zdravotní péče je důležité, aby tým podporoval všechny své členy ve využívání nabytých zkušeností a dovedností v rámci každého jedinečného týmu.  Tým musí spolupracovat na dosažení potřeb pacienta/rodiny a podporovat vhodné využití členů týmu (správný poskytovatel pro správného pacienta ve správný čas) se spravedlivým rozdělením pracovní zátěže.</a:t>
            </a:r>
            <a:r>
              <a:rPr lang="cs-CZ" sz="1800">
                <a:solidFill>
                  <a:srgbClr val="333333"/>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333333"/>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333333"/>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cs-CZ" sz="1400" b="0" i="1" u="sng" strike="noStrike" cap="none">
                <a:solidFill>
                  <a:srgbClr val="333333"/>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Zdroj: Objasnění rolí - Rámec kompetencí pro mezioborovou spolupráci (IPC-C) - LibGuides at Health Science Information Consortium</a:t>
            </a:r>
            <a:endParaRPr sz="1400" b="0" i="0" u="none" strike="noStrike" cap="none">
              <a:solidFill>
                <a:srgbClr val="000000"/>
              </a:solidFill>
              <a:latin typeface="Arial"/>
              <a:ea typeface="Arial"/>
              <a:cs typeface="Arial"/>
              <a:sym typeface="Arial"/>
            </a:endParaRPr>
          </a:p>
          <a:p>
            <a:pPr marL="457200" marR="0" lvl="0" indent="-342900" algn="just" rtl="0">
              <a:lnSpc>
                <a:spcPct val="100000"/>
              </a:lnSpc>
              <a:spcBef>
                <a:spcPts val="0"/>
              </a:spcBef>
              <a:spcAft>
                <a:spcPts val="0"/>
              </a:spcAft>
              <a:buClr>
                <a:schemeClr val="dk1"/>
              </a:buClr>
              <a:buSzPts val="1800"/>
              <a:buFont typeface="Calibri"/>
              <a:buNone/>
            </a:pPr>
            <a:endParaRPr sz="1800" b="0" i="0" u="none" strike="noStrike" cap="none">
              <a:solidFill>
                <a:srgbClr val="0E0E0E"/>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28600" marR="0" lvl="0" indent="-101600" algn="just"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6"/>
        <p:cNvGrpSpPr/>
        <p:nvPr/>
      </p:nvGrpSpPr>
      <p:grpSpPr>
        <a:xfrm>
          <a:off x="0" y="0"/>
          <a:ext cx="0" cy="0"/>
          <a:chOff x="0" y="0"/>
          <a:chExt cx="0" cy="0"/>
        </a:xfrm>
      </p:grpSpPr>
      <p:sp>
        <p:nvSpPr>
          <p:cNvPr id="597" name="Google Shape;597;g38198571cce_1_58"/>
          <p:cNvSpPr txBox="1">
            <a:spLocks noGrp="1"/>
          </p:cNvSpPr>
          <p:nvPr>
            <p:ph type="title"/>
          </p:nvPr>
        </p:nvSpPr>
        <p:spPr>
          <a:xfrm>
            <a:off x="5340525" y="3362000"/>
            <a:ext cx="6851400" cy="12972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2"/>
              </a:buClr>
              <a:buSzPct val="100000"/>
              <a:buFont typeface="Calibri"/>
              <a:buNone/>
            </a:pPr>
            <a:r>
              <a:rPr lang="cs-CZ" sz="4000">
                <a:solidFill>
                  <a:schemeClr val="accent5"/>
                </a:solidFill>
              </a:rPr>
              <a:t>Diskuse</a:t>
            </a:r>
            <a:endParaRPr sz="4000">
              <a:solidFill>
                <a:schemeClr val="accent5"/>
              </a:solidFill>
            </a:endParaRPr>
          </a:p>
          <a:p>
            <a:pPr marL="0" lvl="0" indent="0" algn="l" rtl="0">
              <a:lnSpc>
                <a:spcPct val="90000"/>
              </a:lnSpc>
              <a:spcBef>
                <a:spcPts val="0"/>
              </a:spcBef>
              <a:spcAft>
                <a:spcPts val="0"/>
              </a:spcAft>
              <a:buClr>
                <a:schemeClr val="dk2"/>
              </a:buClr>
              <a:buSzPct val="100000"/>
              <a:buFont typeface="Calibri"/>
              <a:buNone/>
            </a:pPr>
            <a:endParaRPr sz="4000">
              <a:solidFill>
                <a:schemeClr val="dk2"/>
              </a:solidFill>
            </a:endParaRPr>
          </a:p>
          <a:p>
            <a:pPr marL="0" lvl="0" indent="0" algn="l" rtl="0">
              <a:lnSpc>
                <a:spcPct val="90000"/>
              </a:lnSpc>
              <a:spcBef>
                <a:spcPts val="0"/>
              </a:spcBef>
              <a:spcAft>
                <a:spcPts val="0"/>
              </a:spcAft>
              <a:buClr>
                <a:schemeClr val="dk2"/>
              </a:buClr>
              <a:buSzPct val="120000"/>
              <a:buFont typeface="Calibri"/>
              <a:buNone/>
            </a:pPr>
            <a:r>
              <a:rPr lang="cs-CZ" sz="3333">
                <a:solidFill>
                  <a:schemeClr val="dk2"/>
                </a:solidFill>
              </a:rPr>
              <a:t>Na jaké </a:t>
            </a:r>
            <a:r>
              <a:rPr lang="cs-CZ" sz="3333" b="1">
                <a:solidFill>
                  <a:schemeClr val="dk2"/>
                </a:solidFill>
              </a:rPr>
              <a:t>bariéry</a:t>
            </a:r>
            <a:r>
              <a:rPr lang="cs-CZ" sz="3333">
                <a:solidFill>
                  <a:schemeClr val="dk2"/>
                </a:solidFill>
              </a:rPr>
              <a:t> narážíte při spolupráci různých profesí v týmu? </a:t>
            </a:r>
            <a:endParaRPr sz="3333">
              <a:solidFill>
                <a:schemeClr val="dk2"/>
              </a:solidFill>
            </a:endParaRPr>
          </a:p>
          <a:p>
            <a:pPr marL="0" lvl="0" indent="0" algn="l" rtl="0">
              <a:lnSpc>
                <a:spcPct val="90000"/>
              </a:lnSpc>
              <a:spcBef>
                <a:spcPts val="0"/>
              </a:spcBef>
              <a:spcAft>
                <a:spcPts val="0"/>
              </a:spcAft>
              <a:buClr>
                <a:schemeClr val="dk2"/>
              </a:buClr>
              <a:buSzPct val="120000"/>
              <a:buFont typeface="Calibri"/>
              <a:buNone/>
            </a:pPr>
            <a:r>
              <a:rPr lang="cs-CZ" sz="3333">
                <a:solidFill>
                  <a:schemeClr val="dk2"/>
                </a:solidFill>
              </a:rPr>
              <a:t>A jak je lze </a:t>
            </a:r>
            <a:r>
              <a:rPr lang="cs-CZ" sz="3333" b="1">
                <a:solidFill>
                  <a:schemeClr val="dk2"/>
                </a:solidFill>
              </a:rPr>
              <a:t>efektivně odstraňovat</a:t>
            </a:r>
            <a:r>
              <a:rPr lang="cs-CZ" sz="3333">
                <a:solidFill>
                  <a:schemeClr val="dk2"/>
                </a:solidFill>
              </a:rPr>
              <a:t>?</a:t>
            </a:r>
            <a:r>
              <a:rPr lang="cs-CZ" sz="4000">
                <a:solidFill>
                  <a:schemeClr val="dk2"/>
                </a:solidFill>
              </a:rPr>
              <a:t> </a:t>
            </a:r>
            <a:endParaRPr sz="4000">
              <a:solidFill>
                <a:schemeClr val="dk2"/>
              </a:solidFill>
            </a:endParaRPr>
          </a:p>
        </p:txBody>
      </p:sp>
      <p:pic>
        <p:nvPicPr>
          <p:cNvPr id="598" name="Google Shape;598;g38198571cce_1_58" descr="Chat"/>
          <p:cNvPicPr preferRelativeResize="0"/>
          <p:nvPr/>
        </p:nvPicPr>
        <p:blipFill rotWithShape="1">
          <a:blip r:embed="rId3">
            <a:alphaModFix/>
          </a:blip>
          <a:srcRect/>
          <a:stretch/>
        </p:blipFill>
        <p:spPr>
          <a:xfrm>
            <a:off x="340470" y="1815320"/>
            <a:ext cx="4141760" cy="4137064"/>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9"/>
        <p:cNvGrpSpPr/>
        <p:nvPr/>
      </p:nvGrpSpPr>
      <p:grpSpPr>
        <a:xfrm>
          <a:off x="0" y="0"/>
          <a:ext cx="0" cy="0"/>
          <a:chOff x="0" y="0"/>
          <a:chExt cx="0" cy="0"/>
        </a:xfrm>
      </p:grpSpPr>
      <p:sp>
        <p:nvSpPr>
          <p:cNvPr id="610" name="Google Shape;610;g38466d4a1cf_0_5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1" name="Google Shape;611;g38466d4a1cf_0_58"/>
          <p:cNvSpPr txBox="1">
            <a:spLocks noGrp="1"/>
          </p:cNvSpPr>
          <p:nvPr>
            <p:ph type="title"/>
          </p:nvPr>
        </p:nvSpPr>
        <p:spPr>
          <a:xfrm>
            <a:off x="630925" y="788150"/>
            <a:ext cx="5156700" cy="8235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cs-CZ" sz="5400">
                <a:solidFill>
                  <a:schemeClr val="dk1"/>
                </a:solidFill>
                <a:latin typeface="Calibri"/>
                <a:ea typeface="Calibri"/>
                <a:cs typeface="Calibri"/>
                <a:sym typeface="Calibri"/>
              </a:rPr>
              <a:t>Pojďme si to zkusit</a:t>
            </a:r>
            <a:endParaRPr/>
          </a:p>
        </p:txBody>
      </p:sp>
      <p:sp>
        <p:nvSpPr>
          <p:cNvPr id="612" name="Google Shape;612;g38466d4a1cf_0_58"/>
          <p:cNvSpPr/>
          <p:nvPr/>
        </p:nvSpPr>
        <p:spPr>
          <a:xfrm>
            <a:off x="630928" y="1725893"/>
            <a:ext cx="3255095"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3" name="Google Shape;613;g38466d4a1cf_0_58"/>
          <p:cNvSpPr txBox="1"/>
          <p:nvPr/>
        </p:nvSpPr>
        <p:spPr>
          <a:xfrm>
            <a:off x="630919" y="2660900"/>
            <a:ext cx="7650300" cy="35478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15000"/>
              </a:lnSpc>
              <a:spcBef>
                <a:spcPts val="1400"/>
              </a:spcBef>
              <a:spcAft>
                <a:spcPts val="0"/>
              </a:spcAft>
              <a:buNone/>
            </a:pPr>
            <a:r>
              <a:rPr lang="cs-CZ" sz="2233" b="1">
                <a:solidFill>
                  <a:schemeClr val="dk1"/>
                </a:solidFill>
                <a:latin typeface="Calibri"/>
                <a:ea typeface="Calibri"/>
                <a:cs typeface="Calibri"/>
                <a:sym typeface="Calibri"/>
              </a:rPr>
              <a:t>Práce ve skupinkách (4 skupiny; 30 min)</a:t>
            </a:r>
            <a:endParaRPr sz="2233" b="1">
              <a:solidFill>
                <a:schemeClr val="dk1"/>
              </a:solidFill>
              <a:latin typeface="Calibri"/>
              <a:ea typeface="Calibri"/>
              <a:cs typeface="Calibri"/>
              <a:sym typeface="Calibri"/>
            </a:endParaRPr>
          </a:p>
          <a:p>
            <a:pPr marL="457200" lvl="0" indent="-370450" algn="l" rtl="0">
              <a:lnSpc>
                <a:spcPct val="115000"/>
              </a:lnSpc>
              <a:spcBef>
                <a:spcPts val="1200"/>
              </a:spcBef>
              <a:spcAft>
                <a:spcPts val="0"/>
              </a:spcAft>
              <a:buClr>
                <a:schemeClr val="dk1"/>
              </a:buClr>
              <a:buSzPts val="2234"/>
              <a:buFont typeface="Calibri"/>
              <a:buChar char="●"/>
            </a:pPr>
            <a:r>
              <a:rPr lang="cs-CZ" sz="2233">
                <a:solidFill>
                  <a:schemeClr val="dk1"/>
                </a:solidFill>
                <a:latin typeface="Calibri"/>
                <a:ea typeface="Calibri"/>
                <a:cs typeface="Calibri"/>
                <a:sym typeface="Calibri"/>
              </a:rPr>
              <a:t>seznamte se s hodnotovými kartami (1 min)</a:t>
            </a:r>
            <a:endParaRPr sz="2233">
              <a:solidFill>
                <a:schemeClr val="dk1"/>
              </a:solidFill>
              <a:latin typeface="Calibri"/>
              <a:ea typeface="Calibri"/>
              <a:cs typeface="Calibri"/>
              <a:sym typeface="Calibri"/>
            </a:endParaRPr>
          </a:p>
          <a:p>
            <a:pPr marL="457200" lvl="0" indent="-370450" algn="l" rtl="0">
              <a:lnSpc>
                <a:spcPct val="115000"/>
              </a:lnSpc>
              <a:spcBef>
                <a:spcPts val="0"/>
              </a:spcBef>
              <a:spcAft>
                <a:spcPts val="0"/>
              </a:spcAft>
              <a:buClr>
                <a:schemeClr val="dk1"/>
              </a:buClr>
              <a:buSzPts val="2234"/>
              <a:buFont typeface="Calibri"/>
              <a:buChar char="●"/>
            </a:pPr>
            <a:r>
              <a:rPr lang="cs-CZ" sz="2233">
                <a:solidFill>
                  <a:schemeClr val="dk1"/>
                </a:solidFill>
                <a:latin typeface="Calibri"/>
                <a:ea typeface="Calibri"/>
                <a:cs typeface="Calibri"/>
                <a:sym typeface="Calibri"/>
              </a:rPr>
              <a:t>každý si vybere a sepíše </a:t>
            </a:r>
            <a:r>
              <a:rPr lang="cs-CZ" sz="2233" b="1">
                <a:solidFill>
                  <a:schemeClr val="dk1"/>
                </a:solidFill>
                <a:latin typeface="Calibri"/>
                <a:ea typeface="Calibri"/>
                <a:cs typeface="Calibri"/>
                <a:sym typeface="Calibri"/>
              </a:rPr>
              <a:t>3–5 klíčových hodnot potřebných pro efektivní spolupráci týmu</a:t>
            </a:r>
            <a:r>
              <a:rPr lang="cs-CZ" sz="2233">
                <a:solidFill>
                  <a:schemeClr val="dk1"/>
                </a:solidFill>
                <a:latin typeface="Calibri"/>
                <a:ea typeface="Calibri"/>
                <a:cs typeface="Calibri"/>
                <a:sym typeface="Calibri"/>
              </a:rPr>
              <a:t> (4 min)</a:t>
            </a:r>
            <a:endParaRPr sz="2233">
              <a:solidFill>
                <a:schemeClr val="dk1"/>
              </a:solidFill>
              <a:latin typeface="Calibri"/>
              <a:ea typeface="Calibri"/>
              <a:cs typeface="Calibri"/>
              <a:sym typeface="Calibri"/>
            </a:endParaRPr>
          </a:p>
          <a:p>
            <a:pPr marL="457200" lvl="0" indent="-370450" algn="l" rtl="0">
              <a:lnSpc>
                <a:spcPct val="115000"/>
              </a:lnSpc>
              <a:spcBef>
                <a:spcPts val="0"/>
              </a:spcBef>
              <a:spcAft>
                <a:spcPts val="0"/>
              </a:spcAft>
              <a:buClr>
                <a:schemeClr val="dk1"/>
              </a:buClr>
              <a:buSzPts val="2234"/>
              <a:buFont typeface="Calibri"/>
              <a:buChar char="●"/>
            </a:pPr>
            <a:r>
              <a:rPr lang="cs-CZ" sz="2233">
                <a:solidFill>
                  <a:schemeClr val="dk1"/>
                </a:solidFill>
                <a:latin typeface="Calibri"/>
                <a:ea typeface="Calibri"/>
                <a:cs typeface="Calibri"/>
                <a:sym typeface="Calibri"/>
              </a:rPr>
              <a:t>ve skupině </a:t>
            </a:r>
            <a:r>
              <a:rPr lang="cs-CZ" sz="2233" b="1">
                <a:solidFill>
                  <a:schemeClr val="dk1"/>
                </a:solidFill>
                <a:latin typeface="Calibri"/>
                <a:ea typeface="Calibri"/>
                <a:cs typeface="Calibri"/>
                <a:sym typeface="Calibri"/>
              </a:rPr>
              <a:t>sdílejte vaše nápady</a:t>
            </a:r>
            <a:r>
              <a:rPr lang="cs-CZ" sz="2233">
                <a:solidFill>
                  <a:schemeClr val="dk1"/>
                </a:solidFill>
                <a:latin typeface="Calibri"/>
                <a:ea typeface="Calibri"/>
                <a:cs typeface="Calibri"/>
                <a:sym typeface="Calibri"/>
              </a:rPr>
              <a:t> a </a:t>
            </a:r>
            <a:r>
              <a:rPr lang="cs-CZ" sz="2233" b="1">
                <a:solidFill>
                  <a:schemeClr val="dk1"/>
                </a:solidFill>
                <a:latin typeface="Calibri"/>
                <a:ea typeface="Calibri"/>
                <a:cs typeface="Calibri"/>
                <a:sym typeface="Calibri"/>
              </a:rPr>
              <a:t>společně vyberte 3 hodnoty</a:t>
            </a:r>
            <a:r>
              <a:rPr lang="cs-CZ" sz="2233">
                <a:solidFill>
                  <a:schemeClr val="dk1"/>
                </a:solidFill>
                <a:latin typeface="Calibri"/>
                <a:ea typeface="Calibri"/>
                <a:cs typeface="Calibri"/>
                <a:sym typeface="Calibri"/>
              </a:rPr>
              <a:t>, bez nichž nelze týmovou spolupráci efektivně dělat. Diskutujte konkrétní situace, které mohou absence konkrétních hodnot vyvolat (10 min)</a:t>
            </a:r>
            <a:endParaRPr sz="2233">
              <a:solidFill>
                <a:schemeClr val="dk1"/>
              </a:solidFill>
              <a:latin typeface="Calibri"/>
              <a:ea typeface="Calibri"/>
              <a:cs typeface="Calibri"/>
              <a:sym typeface="Calibri"/>
            </a:endParaRPr>
          </a:p>
          <a:p>
            <a:pPr marL="457200" lvl="0" indent="-370450" algn="l" rtl="0">
              <a:lnSpc>
                <a:spcPct val="115000"/>
              </a:lnSpc>
              <a:spcBef>
                <a:spcPts val="0"/>
              </a:spcBef>
              <a:spcAft>
                <a:spcPts val="0"/>
              </a:spcAft>
              <a:buClr>
                <a:schemeClr val="dk1"/>
              </a:buClr>
              <a:buSzPts val="2234"/>
              <a:buChar char="●"/>
            </a:pPr>
            <a:r>
              <a:rPr lang="cs-CZ" sz="2233">
                <a:solidFill>
                  <a:schemeClr val="dk1"/>
                </a:solidFill>
                <a:latin typeface="Calibri"/>
                <a:ea typeface="Calibri"/>
                <a:cs typeface="Calibri"/>
                <a:sym typeface="Calibri"/>
              </a:rPr>
              <a:t>společná diskuze (15 min)</a:t>
            </a:r>
            <a:endParaRPr sz="1900">
              <a:solidFill>
                <a:schemeClr val="dk1"/>
              </a:solidFill>
            </a:endParaRPr>
          </a:p>
          <a:p>
            <a:pPr marL="0" marR="0" lvl="0" indent="0" algn="l" rtl="0">
              <a:lnSpc>
                <a:spcPct val="90000"/>
              </a:lnSpc>
              <a:spcBef>
                <a:spcPts val="1200"/>
              </a:spcBef>
              <a:spcAft>
                <a:spcPts val="0"/>
              </a:spcAft>
              <a:buClr>
                <a:srgbClr val="000000"/>
              </a:buClr>
              <a:buSzPts val="1600"/>
              <a:buFont typeface="Arial"/>
              <a:buNone/>
            </a:pPr>
            <a:endParaRPr sz="1600">
              <a:solidFill>
                <a:schemeClr val="dk1"/>
              </a:solidFill>
              <a:latin typeface="Calibri"/>
              <a:ea typeface="Calibri"/>
              <a:cs typeface="Calibri"/>
              <a:sym typeface="Calibri"/>
            </a:endParaRPr>
          </a:p>
        </p:txBody>
      </p:sp>
      <p:pic>
        <p:nvPicPr>
          <p:cNvPr id="614" name="Google Shape;614;g38466d4a1cf_0_58" descr="A logo with blue and yellow circles&#10;&#10;AI-generated content may be incorrect."/>
          <p:cNvPicPr preferRelativeResize="0"/>
          <p:nvPr/>
        </p:nvPicPr>
        <p:blipFill rotWithShape="1">
          <a:blip r:embed="rId3">
            <a:alphaModFix/>
          </a:blip>
          <a:srcRect/>
          <a:stretch/>
        </p:blipFill>
        <p:spPr>
          <a:xfrm>
            <a:off x="9245945" y="1370848"/>
            <a:ext cx="2312075" cy="1743400"/>
          </a:xfrm>
          <a:prstGeom prst="rect">
            <a:avLst/>
          </a:prstGeom>
          <a:noFill/>
          <a:ln>
            <a:noFill/>
          </a:ln>
        </p:spPr>
      </p:pic>
      <p:sp>
        <p:nvSpPr>
          <p:cNvPr id="615" name="Google Shape;615;g38466d4a1cf_0_58"/>
          <p:cNvSpPr txBox="1"/>
          <p:nvPr/>
        </p:nvSpPr>
        <p:spPr>
          <a:xfrm>
            <a:off x="630925" y="2040800"/>
            <a:ext cx="4881900" cy="62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cs-CZ" sz="2500" b="1" u="sng">
                <a:solidFill>
                  <a:schemeClr val="dk1"/>
                </a:solidFill>
                <a:latin typeface="Calibri"/>
                <a:ea typeface="Calibri"/>
                <a:cs typeface="Calibri"/>
                <a:sym typeface="Calibri"/>
              </a:rPr>
              <a:t>Hodnoty týmové spolupráce</a:t>
            </a:r>
            <a:endParaRPr sz="3400" u="sng">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
          <p:cNvSpPr txBox="1">
            <a:spLocks noGrp="1"/>
          </p:cNvSpPr>
          <p:nvPr>
            <p:ph type="ctrTitle"/>
          </p:nvPr>
        </p:nvSpPr>
        <p:spPr>
          <a:xfrm>
            <a:off x="2943770" y="2791006"/>
            <a:ext cx="8510744" cy="103068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F5496"/>
              </a:buClr>
              <a:buSzPts val="8000"/>
              <a:buFont typeface="Calibri"/>
              <a:buNone/>
            </a:pPr>
            <a:r>
              <a:rPr lang="cs-CZ" sz="6700" b="1"/>
              <a:t>Modul pro pokročilé 1</a:t>
            </a:r>
            <a:endParaRPr sz="6700"/>
          </a:p>
        </p:txBody>
      </p:sp>
      <p:sp>
        <p:nvSpPr>
          <p:cNvPr id="325" name="Google Shape;325;p3"/>
          <p:cNvSpPr txBox="1">
            <a:spLocks noGrp="1"/>
          </p:cNvSpPr>
          <p:nvPr>
            <p:ph type="subTitle" idx="1"/>
          </p:nvPr>
        </p:nvSpPr>
        <p:spPr>
          <a:xfrm>
            <a:off x="2943770" y="4200198"/>
            <a:ext cx="7691406" cy="56990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F5496"/>
              </a:buClr>
              <a:buSzPts val="2200"/>
              <a:buNone/>
            </a:pPr>
            <a:r>
              <a:rPr lang="cs-CZ" b="1" dirty="0">
                <a:solidFill>
                  <a:srgbClr val="2F5597"/>
                </a:solidFill>
              </a:rPr>
              <a:t>Komplexní přístup k duševnímu zdraví EU</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6"/>
        <p:cNvGrpSpPr/>
        <p:nvPr/>
      </p:nvGrpSpPr>
      <p:grpSpPr>
        <a:xfrm>
          <a:off x="0" y="0"/>
          <a:ext cx="0" cy="0"/>
          <a:chOff x="0" y="0"/>
          <a:chExt cx="0" cy="0"/>
        </a:xfrm>
      </p:grpSpPr>
      <p:pic>
        <p:nvPicPr>
          <p:cNvPr id="8" name="Obrázek 7">
            <a:extLst>
              <a:ext uri="{FF2B5EF4-FFF2-40B4-BE49-F238E27FC236}">
                <a16:creationId xmlns:a16="http://schemas.microsoft.com/office/drawing/2014/main" id="{92DCC3A4-B632-42D1-A2C8-7A613CD39D00}"/>
              </a:ext>
            </a:extLst>
          </p:cNvPr>
          <p:cNvPicPr>
            <a:picLocks noChangeAspect="1"/>
          </p:cNvPicPr>
          <p:nvPr/>
        </p:nvPicPr>
        <p:blipFill>
          <a:blip r:embed="rId3"/>
          <a:stretch>
            <a:fillRect/>
          </a:stretch>
        </p:blipFill>
        <p:spPr>
          <a:xfrm>
            <a:off x="2838833" y="263585"/>
            <a:ext cx="6514333" cy="6330830"/>
          </a:xfrm>
          <a:prstGeom prst="rect">
            <a:avLst/>
          </a:prstGeom>
        </p:spPr>
      </p:pic>
    </p:spTree>
    <p:extLst>
      <p:ext uri="{BB962C8B-B14F-4D97-AF65-F5344CB8AC3E}">
        <p14:creationId xmlns:p14="http://schemas.microsoft.com/office/powerpoint/2010/main" val="729368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9"/>
        <p:cNvGrpSpPr/>
        <p:nvPr/>
      </p:nvGrpSpPr>
      <p:grpSpPr>
        <a:xfrm>
          <a:off x="0" y="0"/>
          <a:ext cx="0" cy="0"/>
          <a:chOff x="0" y="0"/>
          <a:chExt cx="0" cy="0"/>
        </a:xfrm>
      </p:grpSpPr>
      <p:sp>
        <p:nvSpPr>
          <p:cNvPr id="610" name="Google Shape;610;g38466d4a1cf_0_5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1" name="Google Shape;611;g38466d4a1cf_0_58"/>
          <p:cNvSpPr txBox="1">
            <a:spLocks noGrp="1"/>
          </p:cNvSpPr>
          <p:nvPr>
            <p:ph type="title"/>
          </p:nvPr>
        </p:nvSpPr>
        <p:spPr>
          <a:xfrm>
            <a:off x="630925" y="788150"/>
            <a:ext cx="9029910" cy="8235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cs-CZ" dirty="0"/>
              <a:t>Klíčové hodnoty pro týmovou spolupráci</a:t>
            </a:r>
            <a:endParaRPr dirty="0"/>
          </a:p>
        </p:txBody>
      </p:sp>
      <p:sp>
        <p:nvSpPr>
          <p:cNvPr id="612" name="Google Shape;612;g38466d4a1cf_0_58"/>
          <p:cNvSpPr/>
          <p:nvPr/>
        </p:nvSpPr>
        <p:spPr>
          <a:xfrm>
            <a:off x="630928" y="1725893"/>
            <a:ext cx="3255095"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3" name="Google Shape;613;g38466d4a1cf_0_58"/>
          <p:cNvSpPr txBox="1"/>
          <p:nvPr/>
        </p:nvSpPr>
        <p:spPr>
          <a:xfrm>
            <a:off x="630924" y="2144065"/>
            <a:ext cx="2555621" cy="4122358"/>
          </a:xfrm>
          <a:prstGeom prst="rect">
            <a:avLst/>
          </a:prstGeom>
          <a:noFill/>
          <a:ln w="57150">
            <a:solidFill>
              <a:schemeClr val="accent2"/>
            </a:solidFill>
          </a:ln>
        </p:spPr>
        <p:txBody>
          <a:bodyPr spcFirstLastPara="1" wrap="square" lIns="91425" tIns="45700" rIns="91425" bIns="45700" anchor="t" anchorCtr="0">
            <a:normAutofit/>
          </a:bodyPr>
          <a:lstStyle/>
          <a:p>
            <a:pPr marL="285750" marR="0" lvl="0" indent="-285750" algn="l" rtl="0">
              <a:lnSpc>
                <a:spcPct val="90000"/>
              </a:lnSpc>
              <a:spcBef>
                <a:spcPts val="1200"/>
              </a:spcBef>
              <a:spcAft>
                <a:spcPts val="0"/>
              </a:spcAft>
              <a:buClr>
                <a:srgbClr val="000000"/>
              </a:buClr>
              <a:buSzPts val="1600"/>
              <a:buFont typeface="Wingdings" panose="05000000000000000000" pitchFamily="2" charset="2"/>
              <a:buChar char="§"/>
            </a:pPr>
            <a:r>
              <a:rPr lang="cs-CZ" sz="2000" dirty="0">
                <a:solidFill>
                  <a:schemeClr val="dk1"/>
                </a:solidFill>
                <a:latin typeface="Calibri"/>
                <a:ea typeface="Calibri"/>
                <a:cs typeface="Calibri"/>
                <a:sym typeface="Calibri"/>
              </a:rPr>
              <a:t>RESPEKT</a:t>
            </a:r>
          </a:p>
          <a:p>
            <a:pPr marL="285750" marR="0" lvl="0" indent="-285750" algn="l" rtl="0">
              <a:lnSpc>
                <a:spcPct val="90000"/>
              </a:lnSpc>
              <a:spcBef>
                <a:spcPts val="1200"/>
              </a:spcBef>
              <a:spcAft>
                <a:spcPts val="0"/>
              </a:spcAft>
              <a:buClr>
                <a:srgbClr val="000000"/>
              </a:buClr>
              <a:buSzPts val="1600"/>
              <a:buFont typeface="Wingdings" panose="05000000000000000000" pitchFamily="2" charset="2"/>
              <a:buChar char="§"/>
            </a:pPr>
            <a:r>
              <a:rPr lang="cs-CZ" sz="2000" dirty="0">
                <a:solidFill>
                  <a:schemeClr val="dk1"/>
                </a:solidFill>
                <a:latin typeface="Calibri"/>
                <a:ea typeface="Calibri"/>
                <a:cs typeface="Calibri"/>
                <a:sym typeface="Calibri"/>
              </a:rPr>
              <a:t>BEZPEČÍ</a:t>
            </a:r>
          </a:p>
          <a:p>
            <a:pPr marL="285750" marR="0" lvl="0" indent="-285750" algn="l" rtl="0">
              <a:lnSpc>
                <a:spcPct val="90000"/>
              </a:lnSpc>
              <a:spcBef>
                <a:spcPts val="1200"/>
              </a:spcBef>
              <a:spcAft>
                <a:spcPts val="0"/>
              </a:spcAft>
              <a:buClr>
                <a:srgbClr val="000000"/>
              </a:buClr>
              <a:buSzPts val="1600"/>
              <a:buFont typeface="Wingdings" panose="05000000000000000000" pitchFamily="2" charset="2"/>
              <a:buChar char="§"/>
            </a:pPr>
            <a:r>
              <a:rPr lang="cs-CZ" sz="2000" dirty="0">
                <a:solidFill>
                  <a:schemeClr val="dk1"/>
                </a:solidFill>
                <a:latin typeface="Calibri"/>
                <a:ea typeface="Calibri"/>
                <a:cs typeface="Calibri"/>
                <a:sym typeface="Calibri"/>
              </a:rPr>
              <a:t>UPŘÍMNOST / TRANSPARENTNOST</a:t>
            </a:r>
          </a:p>
          <a:p>
            <a:pPr marL="285750" marR="0" lvl="0" indent="-285750" algn="l" rtl="0">
              <a:lnSpc>
                <a:spcPct val="90000"/>
              </a:lnSpc>
              <a:spcBef>
                <a:spcPts val="1200"/>
              </a:spcBef>
              <a:spcAft>
                <a:spcPts val="0"/>
              </a:spcAft>
              <a:buClr>
                <a:srgbClr val="000000"/>
              </a:buClr>
              <a:buSzPts val="1600"/>
              <a:buFont typeface="Wingdings" panose="05000000000000000000" pitchFamily="2" charset="2"/>
              <a:buChar char="§"/>
            </a:pPr>
            <a:r>
              <a:rPr lang="cs-CZ" sz="2000" dirty="0">
                <a:solidFill>
                  <a:schemeClr val="dk1"/>
                </a:solidFill>
                <a:latin typeface="Calibri"/>
                <a:ea typeface="Calibri"/>
                <a:cs typeface="Calibri"/>
                <a:sym typeface="Calibri"/>
              </a:rPr>
              <a:t>(KREATIVITA)</a:t>
            </a:r>
            <a:endParaRPr sz="2000" dirty="0">
              <a:solidFill>
                <a:schemeClr val="dk1"/>
              </a:solidFill>
              <a:latin typeface="Calibri"/>
              <a:ea typeface="Calibri"/>
              <a:cs typeface="Calibri"/>
              <a:sym typeface="Calibri"/>
            </a:endParaRPr>
          </a:p>
        </p:txBody>
      </p:sp>
      <p:sp>
        <p:nvSpPr>
          <p:cNvPr id="6" name="Google Shape;613;g38466d4a1cf_0_58">
            <a:extLst>
              <a:ext uri="{FF2B5EF4-FFF2-40B4-BE49-F238E27FC236}">
                <a16:creationId xmlns:a16="http://schemas.microsoft.com/office/drawing/2014/main" id="{7DB181D9-D74F-424F-9ED8-A812FEE9BC13}"/>
              </a:ext>
            </a:extLst>
          </p:cNvPr>
          <p:cNvSpPr txBox="1"/>
          <p:nvPr/>
        </p:nvSpPr>
        <p:spPr>
          <a:xfrm>
            <a:off x="3304851" y="2144065"/>
            <a:ext cx="2555621" cy="4122358"/>
          </a:xfrm>
          <a:prstGeom prst="rect">
            <a:avLst/>
          </a:prstGeom>
          <a:noFill/>
          <a:ln w="57150">
            <a:solidFill>
              <a:schemeClr val="accent2"/>
            </a:solidFill>
          </a:ln>
        </p:spPr>
        <p:txBody>
          <a:bodyPr spcFirstLastPara="1" wrap="square" lIns="91425" tIns="45700" rIns="91425" bIns="45700" anchor="t" anchorCtr="0">
            <a:normAutofit/>
          </a:bodyPr>
          <a:lstStyle/>
          <a:p>
            <a:pPr marL="285750" marR="0" lvl="0" indent="-285750" algn="l" rtl="0">
              <a:lnSpc>
                <a:spcPct val="90000"/>
              </a:lnSpc>
              <a:spcBef>
                <a:spcPts val="1200"/>
              </a:spcBef>
              <a:spcAft>
                <a:spcPts val="0"/>
              </a:spcAft>
              <a:buClr>
                <a:srgbClr val="000000"/>
              </a:buClr>
              <a:buSzPts val="1600"/>
              <a:buFont typeface="Wingdings" panose="05000000000000000000" pitchFamily="2" charset="2"/>
              <a:buChar char="§"/>
            </a:pPr>
            <a:r>
              <a:rPr lang="cs-CZ" sz="2000" dirty="0">
                <a:solidFill>
                  <a:schemeClr val="dk1"/>
                </a:solidFill>
                <a:latin typeface="Calibri"/>
                <a:ea typeface="Calibri"/>
                <a:cs typeface="Calibri"/>
                <a:sym typeface="Calibri"/>
              </a:rPr>
              <a:t>RESPEKT, ÚCTA</a:t>
            </a:r>
          </a:p>
          <a:p>
            <a:pPr marL="285750" marR="0" lvl="0" indent="-285750" algn="l" rtl="0">
              <a:lnSpc>
                <a:spcPct val="90000"/>
              </a:lnSpc>
              <a:spcBef>
                <a:spcPts val="1200"/>
              </a:spcBef>
              <a:spcAft>
                <a:spcPts val="0"/>
              </a:spcAft>
              <a:buClr>
                <a:srgbClr val="000000"/>
              </a:buClr>
              <a:buSzPts val="1600"/>
              <a:buFont typeface="Wingdings" panose="05000000000000000000" pitchFamily="2" charset="2"/>
              <a:buChar char="§"/>
            </a:pPr>
            <a:r>
              <a:rPr lang="cs-CZ" sz="2000" dirty="0">
                <a:solidFill>
                  <a:schemeClr val="dk1"/>
                </a:solidFill>
                <a:latin typeface="Calibri"/>
                <a:ea typeface="Calibri"/>
                <a:cs typeface="Calibri"/>
                <a:sym typeface="Calibri"/>
              </a:rPr>
              <a:t>VYMEZENÍ CÍLŮ, KOMPETENCÍ A ROLÍ</a:t>
            </a:r>
          </a:p>
          <a:p>
            <a:pPr marL="285750" marR="0" lvl="0" indent="-285750" algn="l" rtl="0">
              <a:lnSpc>
                <a:spcPct val="90000"/>
              </a:lnSpc>
              <a:spcBef>
                <a:spcPts val="1200"/>
              </a:spcBef>
              <a:spcAft>
                <a:spcPts val="0"/>
              </a:spcAft>
              <a:buClr>
                <a:srgbClr val="000000"/>
              </a:buClr>
              <a:buSzPts val="1600"/>
              <a:buFont typeface="Wingdings" panose="05000000000000000000" pitchFamily="2" charset="2"/>
              <a:buChar char="§"/>
            </a:pPr>
            <a:r>
              <a:rPr lang="cs-CZ" sz="2000" dirty="0">
                <a:solidFill>
                  <a:schemeClr val="dk1"/>
                </a:solidFill>
                <a:latin typeface="Calibri"/>
                <a:ea typeface="Calibri"/>
                <a:cs typeface="Calibri"/>
                <a:sym typeface="Calibri"/>
              </a:rPr>
              <a:t>BEZPEČNÉ PROSTŘEDÍ (komunikace, zpětná vazba)</a:t>
            </a:r>
          </a:p>
          <a:p>
            <a:pPr marL="285750" marR="0" lvl="0" indent="-285750" algn="l" rtl="0">
              <a:lnSpc>
                <a:spcPct val="90000"/>
              </a:lnSpc>
              <a:spcBef>
                <a:spcPts val="1200"/>
              </a:spcBef>
              <a:spcAft>
                <a:spcPts val="0"/>
              </a:spcAft>
              <a:buClr>
                <a:srgbClr val="000000"/>
              </a:buClr>
              <a:buSzPts val="1600"/>
              <a:buFont typeface="Wingdings" panose="05000000000000000000" pitchFamily="2" charset="2"/>
              <a:buChar char="§"/>
            </a:pPr>
            <a:r>
              <a:rPr lang="cs-CZ" sz="2000" dirty="0">
                <a:solidFill>
                  <a:schemeClr val="dk1"/>
                </a:solidFill>
                <a:latin typeface="Calibri"/>
                <a:ea typeface="Calibri"/>
                <a:cs typeface="Calibri"/>
                <a:sym typeface="Calibri"/>
              </a:rPr>
              <a:t>(SMYSLUPLNOST)</a:t>
            </a:r>
          </a:p>
          <a:p>
            <a:pPr marL="285750" marR="0" lvl="0" indent="-285750" algn="l" rtl="0">
              <a:lnSpc>
                <a:spcPct val="90000"/>
              </a:lnSpc>
              <a:spcBef>
                <a:spcPts val="1200"/>
              </a:spcBef>
              <a:spcAft>
                <a:spcPts val="0"/>
              </a:spcAft>
              <a:buClr>
                <a:srgbClr val="000000"/>
              </a:buClr>
              <a:buSzPts val="1600"/>
              <a:buFont typeface="Wingdings" panose="05000000000000000000" pitchFamily="2" charset="2"/>
              <a:buChar char="§"/>
            </a:pPr>
            <a:r>
              <a:rPr lang="cs-CZ" sz="2000" dirty="0">
                <a:solidFill>
                  <a:schemeClr val="dk1"/>
                </a:solidFill>
                <a:latin typeface="Calibri"/>
                <a:ea typeface="Calibri"/>
                <a:cs typeface="Calibri"/>
                <a:sym typeface="Calibri"/>
              </a:rPr>
              <a:t>(INKLUZIVITA)</a:t>
            </a:r>
          </a:p>
        </p:txBody>
      </p:sp>
      <p:sp>
        <p:nvSpPr>
          <p:cNvPr id="7" name="Google Shape;613;g38466d4a1cf_0_58">
            <a:extLst>
              <a:ext uri="{FF2B5EF4-FFF2-40B4-BE49-F238E27FC236}">
                <a16:creationId xmlns:a16="http://schemas.microsoft.com/office/drawing/2014/main" id="{5B283A69-E6C6-44E6-9766-A8C2F5B683BF}"/>
              </a:ext>
            </a:extLst>
          </p:cNvPr>
          <p:cNvSpPr txBox="1"/>
          <p:nvPr/>
        </p:nvSpPr>
        <p:spPr>
          <a:xfrm>
            <a:off x="5978778" y="2134661"/>
            <a:ext cx="2555621" cy="4122358"/>
          </a:xfrm>
          <a:prstGeom prst="rect">
            <a:avLst/>
          </a:prstGeom>
          <a:noFill/>
          <a:ln w="57150">
            <a:solidFill>
              <a:schemeClr val="accent2"/>
            </a:solidFill>
          </a:ln>
        </p:spPr>
        <p:txBody>
          <a:bodyPr spcFirstLastPara="1" wrap="square" lIns="91425" tIns="45700" rIns="91425" bIns="45700" anchor="t" anchorCtr="0">
            <a:normAutofit/>
          </a:bodyPr>
          <a:lstStyle/>
          <a:p>
            <a:pPr marL="285750" marR="0" lvl="0" indent="-285750" algn="l" rtl="0">
              <a:lnSpc>
                <a:spcPct val="90000"/>
              </a:lnSpc>
              <a:spcBef>
                <a:spcPts val="1200"/>
              </a:spcBef>
              <a:spcAft>
                <a:spcPts val="0"/>
              </a:spcAft>
              <a:buClr>
                <a:srgbClr val="000000"/>
              </a:buClr>
              <a:buSzPts val="1600"/>
              <a:buFont typeface="Wingdings" panose="05000000000000000000" pitchFamily="2" charset="2"/>
              <a:buChar char="§"/>
            </a:pPr>
            <a:r>
              <a:rPr lang="cs-CZ" sz="2000" dirty="0">
                <a:solidFill>
                  <a:schemeClr val="dk1"/>
                </a:solidFill>
                <a:latin typeface="Calibri"/>
                <a:ea typeface="Calibri"/>
                <a:cs typeface="Calibri"/>
                <a:sym typeface="Calibri"/>
              </a:rPr>
              <a:t>RESPEKT, POKORA</a:t>
            </a:r>
          </a:p>
          <a:p>
            <a:pPr marL="285750" marR="0" lvl="0" indent="-285750" algn="l" rtl="0">
              <a:lnSpc>
                <a:spcPct val="90000"/>
              </a:lnSpc>
              <a:spcBef>
                <a:spcPts val="1200"/>
              </a:spcBef>
              <a:spcAft>
                <a:spcPts val="0"/>
              </a:spcAft>
              <a:buClr>
                <a:srgbClr val="000000"/>
              </a:buClr>
              <a:buSzPts val="1600"/>
              <a:buFont typeface="Wingdings" panose="05000000000000000000" pitchFamily="2" charset="2"/>
              <a:buChar char="§"/>
            </a:pPr>
            <a:r>
              <a:rPr lang="cs-CZ" sz="2000" dirty="0">
                <a:solidFill>
                  <a:schemeClr val="dk1"/>
                </a:solidFill>
                <a:latin typeface="Calibri"/>
                <a:ea typeface="Calibri"/>
                <a:cs typeface="Calibri"/>
                <a:sym typeface="Calibri"/>
              </a:rPr>
              <a:t>ROZVOJ (osobní, odborný, </a:t>
            </a:r>
            <a:r>
              <a:rPr lang="cs-CZ" sz="2000" dirty="0" err="1">
                <a:solidFill>
                  <a:schemeClr val="dk1"/>
                </a:solidFill>
                <a:latin typeface="Calibri"/>
                <a:ea typeface="Calibri"/>
                <a:cs typeface="Calibri"/>
                <a:sym typeface="Calibri"/>
              </a:rPr>
              <a:t>sebezkušenost</a:t>
            </a:r>
            <a:r>
              <a:rPr lang="cs-CZ" sz="2000" dirty="0">
                <a:solidFill>
                  <a:schemeClr val="dk1"/>
                </a:solidFill>
                <a:latin typeface="Calibri"/>
                <a:ea typeface="Calibri"/>
                <a:cs typeface="Calibri"/>
                <a:sym typeface="Calibri"/>
              </a:rPr>
              <a:t>)</a:t>
            </a:r>
          </a:p>
          <a:p>
            <a:pPr marL="285750" marR="0" lvl="0" indent="-285750" algn="l" rtl="0">
              <a:lnSpc>
                <a:spcPct val="90000"/>
              </a:lnSpc>
              <a:spcBef>
                <a:spcPts val="1200"/>
              </a:spcBef>
              <a:spcAft>
                <a:spcPts val="0"/>
              </a:spcAft>
              <a:buClr>
                <a:srgbClr val="000000"/>
              </a:buClr>
              <a:buSzPts val="1600"/>
              <a:buFont typeface="Wingdings" panose="05000000000000000000" pitchFamily="2" charset="2"/>
              <a:buChar char="§"/>
            </a:pPr>
            <a:r>
              <a:rPr lang="cs-CZ" sz="2000" dirty="0">
                <a:solidFill>
                  <a:schemeClr val="dk1"/>
                </a:solidFill>
                <a:latin typeface="Calibri"/>
                <a:ea typeface="Calibri"/>
                <a:cs typeface="Calibri"/>
                <a:sym typeface="Calibri"/>
              </a:rPr>
              <a:t>DŮVĚRA / BEZPEČÍ</a:t>
            </a:r>
            <a:endParaRPr sz="2000" dirty="0">
              <a:solidFill>
                <a:schemeClr val="dk1"/>
              </a:solidFill>
              <a:latin typeface="Calibri"/>
              <a:ea typeface="Calibri"/>
              <a:cs typeface="Calibri"/>
              <a:sym typeface="Calibri"/>
            </a:endParaRPr>
          </a:p>
        </p:txBody>
      </p:sp>
      <p:sp>
        <p:nvSpPr>
          <p:cNvPr id="8" name="Google Shape;613;g38466d4a1cf_0_58">
            <a:extLst>
              <a:ext uri="{FF2B5EF4-FFF2-40B4-BE49-F238E27FC236}">
                <a16:creationId xmlns:a16="http://schemas.microsoft.com/office/drawing/2014/main" id="{A04155E1-F45C-45D3-8D14-5180109D2B94}"/>
              </a:ext>
            </a:extLst>
          </p:cNvPr>
          <p:cNvSpPr txBox="1"/>
          <p:nvPr/>
        </p:nvSpPr>
        <p:spPr>
          <a:xfrm>
            <a:off x="8652705" y="2144065"/>
            <a:ext cx="2555621" cy="4122358"/>
          </a:xfrm>
          <a:prstGeom prst="rect">
            <a:avLst/>
          </a:prstGeom>
          <a:noFill/>
          <a:ln w="57150">
            <a:solidFill>
              <a:schemeClr val="accent2"/>
            </a:solidFill>
          </a:ln>
        </p:spPr>
        <p:txBody>
          <a:bodyPr spcFirstLastPara="1" wrap="square" lIns="91425" tIns="45700" rIns="91425" bIns="45700" anchor="t" anchorCtr="0">
            <a:normAutofit/>
          </a:bodyPr>
          <a:lstStyle/>
          <a:p>
            <a:pPr marL="285750" marR="0" lvl="0" indent="-285750" algn="l" rtl="0">
              <a:lnSpc>
                <a:spcPct val="90000"/>
              </a:lnSpc>
              <a:spcBef>
                <a:spcPts val="1200"/>
              </a:spcBef>
              <a:spcAft>
                <a:spcPts val="0"/>
              </a:spcAft>
              <a:buClr>
                <a:srgbClr val="000000"/>
              </a:buClr>
              <a:buSzPts val="1600"/>
              <a:buFont typeface="Wingdings" panose="05000000000000000000" pitchFamily="2" charset="2"/>
              <a:buChar char="§"/>
            </a:pPr>
            <a:r>
              <a:rPr lang="cs-CZ" sz="2000" dirty="0">
                <a:solidFill>
                  <a:schemeClr val="dk1"/>
                </a:solidFill>
                <a:latin typeface="Calibri"/>
                <a:ea typeface="Calibri"/>
                <a:cs typeface="Calibri"/>
                <a:sym typeface="Calibri"/>
              </a:rPr>
              <a:t>SEBEREFLEXE, REFLEXE (empatie)</a:t>
            </a:r>
          </a:p>
          <a:p>
            <a:pPr marL="285750" marR="0" lvl="0" indent="-285750" algn="l" rtl="0">
              <a:lnSpc>
                <a:spcPct val="90000"/>
              </a:lnSpc>
              <a:spcBef>
                <a:spcPts val="1200"/>
              </a:spcBef>
              <a:spcAft>
                <a:spcPts val="0"/>
              </a:spcAft>
              <a:buClr>
                <a:srgbClr val="000000"/>
              </a:buClr>
              <a:buSzPts val="1600"/>
              <a:buFont typeface="Wingdings" panose="05000000000000000000" pitchFamily="2" charset="2"/>
              <a:buChar char="§"/>
            </a:pPr>
            <a:r>
              <a:rPr lang="cs-CZ" sz="2000" dirty="0">
                <a:solidFill>
                  <a:schemeClr val="dk1"/>
                </a:solidFill>
                <a:latin typeface="Calibri"/>
                <a:ea typeface="Calibri"/>
                <a:cs typeface="Calibri"/>
                <a:sym typeface="Calibri"/>
              </a:rPr>
              <a:t>OHLEDUPLNOST</a:t>
            </a:r>
          </a:p>
          <a:p>
            <a:pPr marL="285750" marR="0" lvl="0" indent="-285750" algn="l" rtl="0">
              <a:lnSpc>
                <a:spcPct val="90000"/>
              </a:lnSpc>
              <a:spcBef>
                <a:spcPts val="1200"/>
              </a:spcBef>
              <a:spcAft>
                <a:spcPts val="0"/>
              </a:spcAft>
              <a:buClr>
                <a:srgbClr val="000000"/>
              </a:buClr>
              <a:buSzPts val="1600"/>
              <a:buFont typeface="Wingdings" panose="05000000000000000000" pitchFamily="2" charset="2"/>
              <a:buChar char="§"/>
            </a:pPr>
            <a:r>
              <a:rPr lang="cs-CZ" sz="2000" dirty="0">
                <a:solidFill>
                  <a:schemeClr val="dk1"/>
                </a:solidFill>
                <a:latin typeface="Calibri"/>
                <a:ea typeface="Calibri"/>
                <a:cs typeface="Calibri"/>
                <a:sym typeface="Calibri"/>
              </a:rPr>
              <a:t>KOMPETENTNOST</a:t>
            </a:r>
          </a:p>
          <a:p>
            <a:pPr marL="285750" marR="0" lvl="0" indent="-285750" algn="l" rtl="0">
              <a:lnSpc>
                <a:spcPct val="90000"/>
              </a:lnSpc>
              <a:spcBef>
                <a:spcPts val="1200"/>
              </a:spcBef>
              <a:spcAft>
                <a:spcPts val="0"/>
              </a:spcAft>
              <a:buClr>
                <a:srgbClr val="000000"/>
              </a:buClr>
              <a:buSzPts val="1600"/>
              <a:buFont typeface="Wingdings" panose="05000000000000000000" pitchFamily="2" charset="2"/>
              <a:buChar char="§"/>
            </a:pPr>
            <a:r>
              <a:rPr lang="cs-CZ" sz="2000" dirty="0">
                <a:solidFill>
                  <a:schemeClr val="dk1"/>
                </a:solidFill>
                <a:latin typeface="Calibri"/>
                <a:ea typeface="Calibri"/>
                <a:cs typeface="Calibri"/>
                <a:sym typeface="Calibri"/>
              </a:rPr>
              <a:t>(TÝMOVOST)</a:t>
            </a:r>
            <a:endParaRPr sz="20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42419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6F5D7"/>
        </a:solidFill>
        <a:effectLst/>
      </p:bgPr>
    </p:bg>
    <p:spTree>
      <p:nvGrpSpPr>
        <p:cNvPr id="1" name="Shape 423"/>
        <p:cNvGrpSpPr/>
        <p:nvPr/>
      </p:nvGrpSpPr>
      <p:grpSpPr>
        <a:xfrm>
          <a:off x="0" y="0"/>
          <a:ext cx="0" cy="0"/>
          <a:chOff x="0" y="0"/>
          <a:chExt cx="0" cy="0"/>
        </a:xfrm>
      </p:grpSpPr>
      <p:sp>
        <p:nvSpPr>
          <p:cNvPr id="424" name="Google Shape;424;p15"/>
          <p:cNvSpPr txBox="1">
            <a:spLocks noGrp="1"/>
          </p:cNvSpPr>
          <p:nvPr>
            <p:ph type="ctrTitle"/>
          </p:nvPr>
        </p:nvSpPr>
        <p:spPr>
          <a:xfrm>
            <a:off x="2787462" y="2748073"/>
            <a:ext cx="5338899" cy="103068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5A8BA"/>
              </a:buClr>
              <a:buSzPts val="4800"/>
              <a:buFont typeface="Calibri"/>
              <a:buNone/>
            </a:pPr>
            <a:r>
              <a:rPr lang="cs-CZ" sz="4600" dirty="0">
                <a:solidFill>
                  <a:srgbClr val="25A8BA"/>
                </a:solidFill>
                <a:latin typeface="Calibri"/>
                <a:ea typeface="Calibri"/>
                <a:cs typeface="Calibri"/>
                <a:sym typeface="Calibri"/>
              </a:rPr>
              <a:t>Řešení konfliktů </a:t>
            </a:r>
            <a:br>
              <a:rPr lang="cs-CZ" sz="4600" dirty="0">
                <a:solidFill>
                  <a:srgbClr val="25A8BA"/>
                </a:solidFill>
                <a:latin typeface="Calibri"/>
                <a:ea typeface="Calibri"/>
                <a:cs typeface="Calibri"/>
                <a:sym typeface="Calibri"/>
              </a:rPr>
            </a:br>
            <a:r>
              <a:rPr lang="cs-CZ" sz="4600" dirty="0">
                <a:solidFill>
                  <a:srgbClr val="25A8BA"/>
                </a:solidFill>
                <a:latin typeface="Calibri"/>
                <a:ea typeface="Calibri"/>
                <a:cs typeface="Calibri"/>
                <a:sym typeface="Calibri"/>
              </a:rPr>
              <a:t>v multidisciplinárních týmech</a:t>
            </a:r>
            <a:endParaRPr sz="7800" dirty="0"/>
          </a:p>
        </p:txBody>
      </p:sp>
      <p:pic>
        <p:nvPicPr>
          <p:cNvPr id="425" name="Google Shape;425;p15"/>
          <p:cNvPicPr preferRelativeResize="0"/>
          <p:nvPr/>
        </p:nvPicPr>
        <p:blipFill rotWithShape="1">
          <a:blip r:embed="rId3">
            <a:alphaModFix/>
          </a:blip>
          <a:srcRect t="40651" r="3527"/>
          <a:stretch/>
        </p:blipFill>
        <p:spPr>
          <a:xfrm>
            <a:off x="-1" y="6359856"/>
            <a:ext cx="12192001" cy="498143"/>
          </a:xfrm>
          <a:prstGeom prst="rect">
            <a:avLst/>
          </a:prstGeom>
          <a:noFill/>
          <a:ln>
            <a:noFill/>
          </a:ln>
        </p:spPr>
      </p:pic>
      <p:pic>
        <p:nvPicPr>
          <p:cNvPr id="426" name="Google Shape;426;p15"/>
          <p:cNvPicPr preferRelativeResize="0"/>
          <p:nvPr/>
        </p:nvPicPr>
        <p:blipFill rotWithShape="1">
          <a:blip r:embed="rId4">
            <a:alphaModFix/>
          </a:blip>
          <a:srcRect/>
          <a:stretch/>
        </p:blipFill>
        <p:spPr>
          <a:xfrm>
            <a:off x="10549752" y="276565"/>
            <a:ext cx="1224462" cy="921104"/>
          </a:xfrm>
          <a:prstGeom prst="rect">
            <a:avLst/>
          </a:prstGeom>
          <a:noFill/>
          <a:ln>
            <a:noFill/>
          </a:ln>
        </p:spPr>
      </p:pic>
    </p:spTree>
    <p:extLst>
      <p:ext uri="{BB962C8B-B14F-4D97-AF65-F5344CB8AC3E}">
        <p14:creationId xmlns:p14="http://schemas.microsoft.com/office/powerpoint/2010/main" val="3927542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pic>
        <p:nvPicPr>
          <p:cNvPr id="626" name="Google Shape;626;g38466d4a1cf_2_0"/>
          <p:cNvPicPr preferRelativeResize="0"/>
          <p:nvPr/>
        </p:nvPicPr>
        <p:blipFill rotWithShape="1">
          <a:blip r:embed="rId3">
            <a:alphaModFix/>
          </a:blip>
          <a:srcRect/>
          <a:stretch/>
        </p:blipFill>
        <p:spPr>
          <a:xfrm>
            <a:off x="0" y="5807577"/>
            <a:ext cx="12192000" cy="1050423"/>
          </a:xfrm>
          <a:prstGeom prst="rect">
            <a:avLst/>
          </a:prstGeom>
          <a:noFill/>
          <a:ln>
            <a:noFill/>
          </a:ln>
        </p:spPr>
      </p:pic>
      <p:grpSp>
        <p:nvGrpSpPr>
          <p:cNvPr id="627" name="Google Shape;627;g38466d4a1cf_2_0"/>
          <p:cNvGrpSpPr/>
          <p:nvPr/>
        </p:nvGrpSpPr>
        <p:grpSpPr>
          <a:xfrm>
            <a:off x="481513" y="410425"/>
            <a:ext cx="4571499" cy="1812726"/>
            <a:chOff x="250" y="15"/>
            <a:chExt cx="4571499" cy="1812726"/>
          </a:xfrm>
        </p:grpSpPr>
        <p:sp>
          <p:nvSpPr>
            <p:cNvPr id="628" name="Google Shape;628;g38466d4a1cf_2_0"/>
            <p:cNvSpPr/>
            <p:nvPr/>
          </p:nvSpPr>
          <p:spPr>
            <a:xfrm rot="-5400000">
              <a:off x="250" y="141"/>
              <a:ext cx="1812600" cy="1812600"/>
            </a:xfrm>
            <a:prstGeom prst="downArrow">
              <a:avLst>
                <a:gd name="adj1" fmla="val 50000"/>
                <a:gd name="adj2" fmla="val 35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629" name="Google Shape;629;g38466d4a1cf_2_0"/>
            <p:cNvSpPr txBox="1"/>
            <p:nvPr/>
          </p:nvSpPr>
          <p:spPr>
            <a:xfrm>
              <a:off x="250" y="453196"/>
              <a:ext cx="1495500" cy="906300"/>
            </a:xfrm>
            <a:prstGeom prst="rect">
              <a:avLst/>
            </a:prstGeom>
            <a:noFill/>
            <a:ln>
              <a:noFill/>
            </a:ln>
          </p:spPr>
          <p:txBody>
            <a:bodyPr spcFirstLastPara="1" wrap="square" lIns="156450" tIns="156450" rIns="156450" bIns="15645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cs-CZ" sz="2800" b="0" i="0" u="none" strike="noStrike" cap="none" dirty="0">
                  <a:solidFill>
                    <a:schemeClr val="lt1"/>
                  </a:solidFill>
                  <a:latin typeface="Calibri"/>
                  <a:ea typeface="Calibri"/>
                  <a:cs typeface="Calibri"/>
                  <a:sym typeface="Calibri"/>
                </a:rPr>
                <a:t>Člen týmu</a:t>
              </a:r>
              <a:endParaRPr sz="1800" b="0" i="0" u="none" strike="noStrike" cap="none" dirty="0">
                <a:solidFill>
                  <a:srgbClr val="000000"/>
                </a:solidFill>
                <a:latin typeface="Arial"/>
                <a:ea typeface="Arial"/>
                <a:cs typeface="Arial"/>
                <a:sym typeface="Arial"/>
              </a:endParaRPr>
            </a:p>
          </p:txBody>
        </p:sp>
        <p:sp>
          <p:nvSpPr>
            <p:cNvPr id="630" name="Google Shape;630;g38466d4a1cf_2_0"/>
            <p:cNvSpPr/>
            <p:nvPr/>
          </p:nvSpPr>
          <p:spPr>
            <a:xfrm rot="5400000">
              <a:off x="2759148" y="15"/>
              <a:ext cx="1812600" cy="1812600"/>
            </a:xfrm>
            <a:prstGeom prst="downArrow">
              <a:avLst>
                <a:gd name="adj1" fmla="val 50000"/>
                <a:gd name="adj2" fmla="val 35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631" name="Google Shape;631;g38466d4a1cf_2_0"/>
            <p:cNvSpPr txBox="1"/>
            <p:nvPr/>
          </p:nvSpPr>
          <p:spPr>
            <a:xfrm>
              <a:off x="3076249" y="453197"/>
              <a:ext cx="1495500" cy="906300"/>
            </a:xfrm>
            <a:prstGeom prst="rect">
              <a:avLst/>
            </a:prstGeom>
            <a:noFill/>
            <a:ln>
              <a:noFill/>
            </a:ln>
          </p:spPr>
          <p:txBody>
            <a:bodyPr spcFirstLastPara="1" wrap="square" lIns="156450" tIns="156450" rIns="156450" bIns="15645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cs-CZ" sz="2800" b="0" i="0" u="none" strike="noStrike" cap="none">
                  <a:solidFill>
                    <a:schemeClr val="lt1"/>
                  </a:solidFill>
                  <a:latin typeface="Calibri"/>
                  <a:ea typeface="Calibri"/>
                  <a:cs typeface="Calibri"/>
                  <a:sym typeface="Calibri"/>
                </a:rPr>
                <a:t>Člen týmu</a:t>
              </a:r>
              <a:endParaRPr sz="1800" b="0" i="0" u="none" strike="noStrike" cap="none">
                <a:solidFill>
                  <a:srgbClr val="000000"/>
                </a:solidFill>
                <a:latin typeface="Arial"/>
                <a:ea typeface="Arial"/>
                <a:cs typeface="Arial"/>
                <a:sym typeface="Arial"/>
              </a:endParaRPr>
            </a:p>
          </p:txBody>
        </p:sp>
      </p:grpSp>
      <p:grpSp>
        <p:nvGrpSpPr>
          <p:cNvPr id="632" name="Google Shape;632;g38466d4a1cf_2_0"/>
          <p:cNvGrpSpPr/>
          <p:nvPr/>
        </p:nvGrpSpPr>
        <p:grpSpPr>
          <a:xfrm>
            <a:off x="2934618" y="2522635"/>
            <a:ext cx="4571499" cy="1812726"/>
            <a:chOff x="250" y="15"/>
            <a:chExt cx="4571499" cy="1812726"/>
          </a:xfrm>
        </p:grpSpPr>
        <p:sp>
          <p:nvSpPr>
            <p:cNvPr id="633" name="Google Shape;633;g38466d4a1cf_2_0"/>
            <p:cNvSpPr/>
            <p:nvPr/>
          </p:nvSpPr>
          <p:spPr>
            <a:xfrm rot="-5400000">
              <a:off x="250" y="141"/>
              <a:ext cx="1812600" cy="1812600"/>
            </a:xfrm>
            <a:prstGeom prst="downArrow">
              <a:avLst>
                <a:gd name="adj1" fmla="val 50000"/>
                <a:gd name="adj2" fmla="val 35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634" name="Google Shape;634;g38466d4a1cf_2_0"/>
            <p:cNvSpPr txBox="1"/>
            <p:nvPr/>
          </p:nvSpPr>
          <p:spPr>
            <a:xfrm>
              <a:off x="250" y="453196"/>
              <a:ext cx="1495500" cy="906300"/>
            </a:xfrm>
            <a:prstGeom prst="rect">
              <a:avLst/>
            </a:prstGeom>
            <a:noFill/>
            <a:ln>
              <a:noFill/>
            </a:ln>
          </p:spPr>
          <p:txBody>
            <a:bodyPr spcFirstLastPara="1" wrap="square" lIns="149350" tIns="149350" rIns="149350" bIns="14935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cs-CZ" sz="2800" b="0" i="0" u="none" strike="noStrike" cap="none" dirty="0">
                  <a:solidFill>
                    <a:schemeClr val="lt1"/>
                  </a:solidFill>
                  <a:latin typeface="Calibri"/>
                  <a:ea typeface="Calibri"/>
                  <a:cs typeface="Calibri"/>
                  <a:sym typeface="Calibri"/>
                </a:rPr>
                <a:t>Člen týmu</a:t>
              </a:r>
              <a:endParaRPr sz="1800" b="0" i="0" u="none" strike="noStrike" cap="none" dirty="0">
                <a:solidFill>
                  <a:srgbClr val="000000"/>
                </a:solidFill>
                <a:latin typeface="Arial"/>
                <a:ea typeface="Arial"/>
                <a:cs typeface="Arial"/>
                <a:sym typeface="Arial"/>
              </a:endParaRPr>
            </a:p>
          </p:txBody>
        </p:sp>
        <p:sp>
          <p:nvSpPr>
            <p:cNvPr id="635" name="Google Shape;635;g38466d4a1cf_2_0"/>
            <p:cNvSpPr/>
            <p:nvPr/>
          </p:nvSpPr>
          <p:spPr>
            <a:xfrm rot="5400000">
              <a:off x="2759148" y="15"/>
              <a:ext cx="1812600" cy="1812600"/>
            </a:xfrm>
            <a:prstGeom prst="downArrow">
              <a:avLst>
                <a:gd name="adj1" fmla="val 50000"/>
                <a:gd name="adj2" fmla="val 35000"/>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636" name="Google Shape;636;g38466d4a1cf_2_0"/>
            <p:cNvSpPr txBox="1"/>
            <p:nvPr/>
          </p:nvSpPr>
          <p:spPr>
            <a:xfrm>
              <a:off x="3076249" y="453197"/>
              <a:ext cx="1495500" cy="906300"/>
            </a:xfrm>
            <a:prstGeom prst="rect">
              <a:avLst/>
            </a:prstGeom>
            <a:noFill/>
            <a:ln>
              <a:noFill/>
            </a:ln>
          </p:spPr>
          <p:txBody>
            <a:bodyPr spcFirstLastPara="1" wrap="square" lIns="149350" tIns="149350" rIns="149350" bIns="14935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cs-CZ" sz="2800">
                  <a:solidFill>
                    <a:schemeClr val="lt1"/>
                  </a:solidFill>
                  <a:latin typeface="Calibri"/>
                  <a:ea typeface="Calibri"/>
                  <a:cs typeface="Calibri"/>
                  <a:sym typeface="Calibri"/>
                </a:rPr>
                <a:t>Vedoucí</a:t>
              </a:r>
              <a:endParaRPr sz="1800" b="0" i="0" u="none" strike="noStrike" cap="none">
                <a:solidFill>
                  <a:srgbClr val="000000"/>
                </a:solidFill>
                <a:latin typeface="Arial"/>
                <a:ea typeface="Arial"/>
                <a:cs typeface="Arial"/>
                <a:sym typeface="Arial"/>
              </a:endParaRPr>
            </a:p>
          </p:txBody>
        </p:sp>
      </p:grpSp>
      <p:grpSp>
        <p:nvGrpSpPr>
          <p:cNvPr id="637" name="Google Shape;637;g38466d4a1cf_2_0"/>
          <p:cNvGrpSpPr/>
          <p:nvPr/>
        </p:nvGrpSpPr>
        <p:grpSpPr>
          <a:xfrm>
            <a:off x="6978565" y="4173635"/>
            <a:ext cx="4571499" cy="1812726"/>
            <a:chOff x="250" y="15"/>
            <a:chExt cx="4571499" cy="1812726"/>
          </a:xfrm>
        </p:grpSpPr>
        <p:sp>
          <p:nvSpPr>
            <p:cNvPr id="638" name="Google Shape;638;g38466d4a1cf_2_0"/>
            <p:cNvSpPr/>
            <p:nvPr/>
          </p:nvSpPr>
          <p:spPr>
            <a:xfrm rot="-5400000">
              <a:off x="250" y="141"/>
              <a:ext cx="1812600" cy="1812600"/>
            </a:xfrm>
            <a:prstGeom prst="downArrow">
              <a:avLst>
                <a:gd name="adj1" fmla="val 50000"/>
                <a:gd name="adj2" fmla="val 35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639" name="Google Shape;639;g38466d4a1cf_2_0"/>
            <p:cNvSpPr txBox="1"/>
            <p:nvPr/>
          </p:nvSpPr>
          <p:spPr>
            <a:xfrm>
              <a:off x="250" y="453196"/>
              <a:ext cx="1495500" cy="906300"/>
            </a:xfrm>
            <a:prstGeom prst="rect">
              <a:avLst/>
            </a:prstGeom>
            <a:noFill/>
            <a:ln>
              <a:noFill/>
            </a:ln>
          </p:spPr>
          <p:txBody>
            <a:bodyPr spcFirstLastPara="1" wrap="square" lIns="149350" tIns="149350" rIns="149350" bIns="14935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cs-CZ" sz="2800" b="0" i="0" u="none" strike="noStrike" cap="none">
                  <a:solidFill>
                    <a:schemeClr val="lt1"/>
                  </a:solidFill>
                  <a:latin typeface="Calibri"/>
                  <a:ea typeface="Calibri"/>
                  <a:cs typeface="Calibri"/>
                  <a:sym typeface="Calibri"/>
                </a:rPr>
                <a:t>Člen týmu</a:t>
              </a:r>
              <a:endParaRPr sz="1800" b="0" i="0" u="none" strike="noStrike" cap="none">
                <a:solidFill>
                  <a:srgbClr val="000000"/>
                </a:solidFill>
                <a:latin typeface="Arial"/>
                <a:ea typeface="Arial"/>
                <a:cs typeface="Arial"/>
                <a:sym typeface="Arial"/>
              </a:endParaRPr>
            </a:p>
          </p:txBody>
        </p:sp>
        <p:sp>
          <p:nvSpPr>
            <p:cNvPr id="640" name="Google Shape;640;g38466d4a1cf_2_0"/>
            <p:cNvSpPr/>
            <p:nvPr/>
          </p:nvSpPr>
          <p:spPr>
            <a:xfrm rot="5400000">
              <a:off x="2759148" y="15"/>
              <a:ext cx="1812600" cy="1812600"/>
            </a:xfrm>
            <a:prstGeom prst="downArrow">
              <a:avLst>
                <a:gd name="adj1" fmla="val 50000"/>
                <a:gd name="adj2" fmla="val 35000"/>
              </a:avLst>
            </a:prstGeom>
            <a:solidFill>
              <a:srgbClr val="5999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641" name="Google Shape;641;g38466d4a1cf_2_0"/>
            <p:cNvSpPr txBox="1"/>
            <p:nvPr/>
          </p:nvSpPr>
          <p:spPr>
            <a:xfrm>
              <a:off x="3076249" y="453197"/>
              <a:ext cx="1495500" cy="906300"/>
            </a:xfrm>
            <a:prstGeom prst="rect">
              <a:avLst/>
            </a:prstGeom>
            <a:noFill/>
            <a:ln>
              <a:noFill/>
            </a:ln>
          </p:spPr>
          <p:txBody>
            <a:bodyPr spcFirstLastPara="1" wrap="square" lIns="149350" tIns="149350" rIns="149350" bIns="14935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cs-CZ" sz="2800" b="0" i="0" u="none" strike="noStrike" cap="none">
                  <a:solidFill>
                    <a:schemeClr val="lt1"/>
                  </a:solidFill>
                  <a:latin typeface="Calibri"/>
                  <a:ea typeface="Calibri"/>
                  <a:cs typeface="Calibri"/>
                  <a:sym typeface="Calibri"/>
                </a:rPr>
                <a:t>Uživatel služby</a:t>
              </a:r>
              <a:endParaRPr sz="1800" b="0" i="0" u="none" strike="noStrike" cap="none">
                <a:solidFill>
                  <a:srgbClr val="000000"/>
                </a:solidFill>
                <a:latin typeface="Arial"/>
                <a:ea typeface="Arial"/>
                <a:cs typeface="Arial"/>
                <a:sym typeface="Arial"/>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g38466d4a1cf_2_27"/>
          <p:cNvSpPr txBox="1">
            <a:spLocks noGrp="1"/>
          </p:cNvSpPr>
          <p:nvPr>
            <p:ph type="title"/>
          </p:nvPr>
        </p:nvSpPr>
        <p:spPr>
          <a:xfrm>
            <a:off x="587200" y="384810"/>
            <a:ext cx="9303000" cy="955800"/>
          </a:xfrm>
          <a:prstGeom prst="rect">
            <a:avLst/>
          </a:prstGeom>
          <a:noFill/>
          <a:ln>
            <a:noFill/>
          </a:ln>
        </p:spPr>
        <p:txBody>
          <a:bodyPr spcFirstLastPara="1" wrap="square" lIns="91425" tIns="45700" rIns="91425" bIns="45700" anchor="ctr" anchorCtr="0">
            <a:normAutofit/>
          </a:bodyPr>
          <a:lstStyle/>
          <a:p>
            <a:pPr marL="0" lvl="0" indent="0" algn="l" rtl="0">
              <a:spcBef>
                <a:spcPts val="1000"/>
              </a:spcBef>
              <a:spcAft>
                <a:spcPts val="0"/>
              </a:spcAft>
              <a:buClr>
                <a:schemeClr val="dk1"/>
              </a:buClr>
              <a:buSzPts val="1100"/>
              <a:buFont typeface="Arial"/>
              <a:buNone/>
            </a:pPr>
            <a:r>
              <a:rPr lang="cs-CZ" sz="3200" b="1" dirty="0">
                <a:solidFill>
                  <a:srgbClr val="3CA4AA"/>
                </a:solidFill>
              </a:rPr>
              <a:t>Nejčastější zdroje konfliktu</a:t>
            </a:r>
            <a:endParaRPr dirty="0"/>
          </a:p>
        </p:txBody>
      </p:sp>
      <p:sp>
        <p:nvSpPr>
          <p:cNvPr id="647" name="Google Shape;647;g38466d4a1cf_2_27"/>
          <p:cNvSpPr txBox="1"/>
          <p:nvPr/>
        </p:nvSpPr>
        <p:spPr>
          <a:xfrm>
            <a:off x="667049" y="1702025"/>
            <a:ext cx="10663559" cy="4694400"/>
          </a:xfrm>
          <a:prstGeom prst="rect">
            <a:avLst/>
          </a:prstGeom>
          <a:noFill/>
          <a:ln>
            <a:noFill/>
          </a:ln>
        </p:spPr>
        <p:txBody>
          <a:bodyPr spcFirstLastPara="1" wrap="square" lIns="91425" tIns="91425" rIns="91425" bIns="91425" anchor="t" anchorCtr="0">
            <a:noAutofit/>
          </a:bodyPr>
          <a:lstStyle/>
          <a:p>
            <a:pPr marL="571500" lvl="0" indent="-342900" algn="l" rtl="0">
              <a:lnSpc>
                <a:spcPct val="115000"/>
              </a:lnSpc>
              <a:spcBef>
                <a:spcPts val="1200"/>
              </a:spcBef>
              <a:spcAft>
                <a:spcPts val="0"/>
              </a:spcAft>
              <a:buClr>
                <a:schemeClr val="dk1"/>
              </a:buClr>
              <a:buSzPts val="1100"/>
              <a:buFont typeface="Arial" panose="020B0604020202020204" pitchFamily="34" charset="0"/>
              <a:buChar char="•"/>
            </a:pPr>
            <a:r>
              <a:rPr lang="cs-CZ" sz="2800" b="1" dirty="0">
                <a:solidFill>
                  <a:schemeClr val="dk1"/>
                </a:solidFill>
                <a:latin typeface="Calibri" panose="020F0502020204030204" pitchFamily="34" charset="0"/>
                <a:cs typeface="Calibri" panose="020F0502020204030204" pitchFamily="34" charset="0"/>
              </a:rPr>
              <a:t>nejasné role </a:t>
            </a:r>
            <a:r>
              <a:rPr lang="cs-CZ" sz="2800" dirty="0">
                <a:solidFill>
                  <a:schemeClr val="dk1"/>
                </a:solidFill>
                <a:latin typeface="Calibri" panose="020F0502020204030204" pitchFamily="34" charset="0"/>
                <a:cs typeface="Calibri" panose="020F0502020204030204" pitchFamily="34" charset="0"/>
              </a:rPr>
              <a:t>(překrývání činností (např. kdo má vést krizovou intervenci – psycholog, psychiatr, nebo sociální pracovník?; nejasná odpovědnost za výsledky péče; nejistota u nových profesí (peer konzultant, specialista včasných intervencí))</a:t>
            </a:r>
          </a:p>
          <a:p>
            <a:pPr marL="571500" lvl="3" indent="-342900">
              <a:lnSpc>
                <a:spcPct val="115000"/>
              </a:lnSpc>
              <a:spcBef>
                <a:spcPts val="1200"/>
              </a:spcBef>
              <a:buClr>
                <a:schemeClr val="dk1"/>
              </a:buClr>
              <a:buSzPts val="1100"/>
              <a:buFont typeface="Arial" panose="020B0604020202020204" pitchFamily="34" charset="0"/>
              <a:buChar char="•"/>
            </a:pPr>
            <a:r>
              <a:rPr lang="cs-CZ" sz="2800" b="1" dirty="0">
                <a:solidFill>
                  <a:schemeClr val="dk1"/>
                </a:solidFill>
                <a:latin typeface="Calibri" panose="020F0502020204030204" pitchFamily="34" charset="0"/>
                <a:cs typeface="Calibri" panose="020F0502020204030204" pitchFamily="34" charset="0"/>
              </a:rPr>
              <a:t>hierarchie</a:t>
            </a:r>
            <a:r>
              <a:rPr lang="cs-CZ" sz="2800" dirty="0">
                <a:solidFill>
                  <a:schemeClr val="dk1"/>
                </a:solidFill>
                <a:latin typeface="Calibri" panose="020F0502020204030204" pitchFamily="34" charset="0"/>
                <a:cs typeface="Calibri" panose="020F0502020204030204" pitchFamily="34" charset="0"/>
              </a:rPr>
              <a:t> (dominance lékařského pohledu vs. psychosociální perspektiva, pocity marginalizace u profesí s nižším statusem, obtíže ve společném rozhodování (</a:t>
            </a:r>
            <a:r>
              <a:rPr lang="cs-CZ" sz="2800" dirty="0" err="1">
                <a:solidFill>
                  <a:schemeClr val="dk1"/>
                </a:solidFill>
                <a:latin typeface="Calibri" panose="020F0502020204030204" pitchFamily="34" charset="0"/>
                <a:cs typeface="Calibri" panose="020F0502020204030204" pitchFamily="34" charset="0"/>
              </a:rPr>
              <a:t>shared</a:t>
            </a:r>
            <a:r>
              <a:rPr lang="cs-CZ" sz="2800" dirty="0">
                <a:solidFill>
                  <a:schemeClr val="dk1"/>
                </a:solidFill>
                <a:latin typeface="Calibri" panose="020F0502020204030204" pitchFamily="34" charset="0"/>
                <a:cs typeface="Calibri" panose="020F0502020204030204" pitchFamily="34" charset="0"/>
              </a:rPr>
              <a:t> </a:t>
            </a:r>
            <a:r>
              <a:rPr lang="cs-CZ" sz="2800" dirty="0" err="1">
                <a:solidFill>
                  <a:schemeClr val="dk1"/>
                </a:solidFill>
                <a:latin typeface="Calibri" panose="020F0502020204030204" pitchFamily="34" charset="0"/>
                <a:cs typeface="Calibri" panose="020F0502020204030204" pitchFamily="34" charset="0"/>
              </a:rPr>
              <a:t>decision</a:t>
            </a:r>
            <a:r>
              <a:rPr lang="cs-CZ" sz="2800" dirty="0">
                <a:solidFill>
                  <a:schemeClr val="dk1"/>
                </a:solidFill>
                <a:latin typeface="Calibri" panose="020F0502020204030204" pitchFamily="34" charset="0"/>
                <a:cs typeface="Calibri" panose="020F0502020204030204" pitchFamily="34" charset="0"/>
              </a:rPr>
              <a:t> </a:t>
            </a:r>
            <a:r>
              <a:rPr lang="cs-CZ" sz="2800" dirty="0" err="1">
                <a:solidFill>
                  <a:schemeClr val="dk1"/>
                </a:solidFill>
                <a:latin typeface="Calibri" panose="020F0502020204030204" pitchFamily="34" charset="0"/>
                <a:cs typeface="Calibri" panose="020F0502020204030204" pitchFamily="34" charset="0"/>
              </a:rPr>
              <a:t>making</a:t>
            </a:r>
            <a:r>
              <a:rPr lang="cs-CZ" sz="2800" dirty="0">
                <a:solidFill>
                  <a:schemeClr val="dk1"/>
                </a:solidFill>
                <a:latin typeface="Calibri" panose="020F0502020204030204" pitchFamily="34" charset="0"/>
                <a:cs typeface="Calibri" panose="020F0502020204030204" pitchFamily="34" charset="0"/>
              </a:rPr>
              <a:t>))</a:t>
            </a:r>
          </a:p>
          <a:p>
            <a:pPr marL="0" lvl="0" indent="0" algn="l" rtl="0">
              <a:lnSpc>
                <a:spcPct val="90000"/>
              </a:lnSpc>
              <a:spcBef>
                <a:spcPts val="1200"/>
              </a:spcBef>
              <a:spcAft>
                <a:spcPts val="0"/>
              </a:spcAft>
              <a:buNone/>
            </a:pPr>
            <a:endParaRPr sz="1800" b="1" dirty="0">
              <a:solidFill>
                <a:schemeClr val="dk1"/>
              </a:solidFill>
              <a:latin typeface="Calibri" panose="020F0502020204030204" pitchFamily="34" charset="0"/>
              <a:cs typeface="Calibri" panose="020F050202020403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g38466d4a1cf_2_27"/>
          <p:cNvSpPr txBox="1">
            <a:spLocks noGrp="1"/>
          </p:cNvSpPr>
          <p:nvPr>
            <p:ph type="title"/>
          </p:nvPr>
        </p:nvSpPr>
        <p:spPr>
          <a:xfrm>
            <a:off x="587200" y="384810"/>
            <a:ext cx="9303000" cy="955800"/>
          </a:xfrm>
          <a:prstGeom prst="rect">
            <a:avLst/>
          </a:prstGeom>
          <a:noFill/>
          <a:ln>
            <a:noFill/>
          </a:ln>
        </p:spPr>
        <p:txBody>
          <a:bodyPr spcFirstLastPara="1" wrap="square" lIns="91425" tIns="45700" rIns="91425" bIns="45700" anchor="ctr" anchorCtr="0">
            <a:normAutofit/>
          </a:bodyPr>
          <a:lstStyle/>
          <a:p>
            <a:pPr marL="0" lvl="0" indent="0" algn="l" rtl="0">
              <a:spcBef>
                <a:spcPts val="1000"/>
              </a:spcBef>
              <a:spcAft>
                <a:spcPts val="0"/>
              </a:spcAft>
              <a:buClr>
                <a:schemeClr val="dk1"/>
              </a:buClr>
              <a:buSzPts val="1100"/>
              <a:buFont typeface="Arial"/>
              <a:buNone/>
            </a:pPr>
            <a:r>
              <a:rPr lang="cs-CZ" sz="3200" b="1">
                <a:solidFill>
                  <a:srgbClr val="3CA4AA"/>
                </a:solidFill>
              </a:rPr>
              <a:t>Řešení konfliktů</a:t>
            </a:r>
            <a:endParaRPr/>
          </a:p>
        </p:txBody>
      </p:sp>
      <p:sp>
        <p:nvSpPr>
          <p:cNvPr id="647" name="Google Shape;647;g38466d4a1cf_2_27"/>
          <p:cNvSpPr txBox="1"/>
          <p:nvPr/>
        </p:nvSpPr>
        <p:spPr>
          <a:xfrm>
            <a:off x="667049" y="1702025"/>
            <a:ext cx="10663559" cy="4694400"/>
          </a:xfrm>
          <a:prstGeom prst="rect">
            <a:avLst/>
          </a:prstGeom>
          <a:noFill/>
          <a:ln>
            <a:noFill/>
          </a:ln>
        </p:spPr>
        <p:txBody>
          <a:bodyPr spcFirstLastPara="1" wrap="square" lIns="91425" tIns="91425" rIns="91425" bIns="91425" anchor="t" anchorCtr="0">
            <a:noAutofit/>
          </a:bodyPr>
          <a:lstStyle/>
          <a:p>
            <a:pPr marL="571500" lvl="3" indent="-342900">
              <a:lnSpc>
                <a:spcPct val="115000"/>
              </a:lnSpc>
              <a:spcBef>
                <a:spcPts val="1200"/>
              </a:spcBef>
              <a:buClr>
                <a:schemeClr val="dk1"/>
              </a:buClr>
              <a:buSzPts val="1100"/>
              <a:buFont typeface="Wingdings" panose="05000000000000000000" pitchFamily="2" charset="2"/>
              <a:buChar char="§"/>
            </a:pPr>
            <a:r>
              <a:rPr lang="cs-CZ" sz="2800" b="1" dirty="0">
                <a:solidFill>
                  <a:schemeClr val="dk1"/>
                </a:solidFill>
                <a:latin typeface="Calibri" panose="020F0502020204030204" pitchFamily="34" charset="0"/>
                <a:cs typeface="Calibri" panose="020F0502020204030204" pitchFamily="34" charset="0"/>
              </a:rPr>
              <a:t>terminologie a jazyk </a:t>
            </a:r>
            <a:r>
              <a:rPr lang="cs-CZ" sz="2800" dirty="0">
                <a:solidFill>
                  <a:schemeClr val="dk1"/>
                </a:solidFill>
                <a:latin typeface="Calibri" panose="020F0502020204030204" pitchFamily="34" charset="0"/>
                <a:cs typeface="Calibri" panose="020F0502020204030204" pitchFamily="34" charset="0"/>
              </a:rPr>
              <a:t>(různé výklady odborných pojmů (např. "rehabilitace", "stabilizace", "krize"), profesní žargon, kterému nerozumí ostatní členové týmu, stigma v jazyce (pacient vs. klient, </a:t>
            </a:r>
            <a:r>
              <a:rPr lang="cs-CZ" sz="2800" dirty="0" err="1">
                <a:solidFill>
                  <a:schemeClr val="dk1"/>
                </a:solidFill>
                <a:latin typeface="Calibri" panose="020F0502020204030204" pitchFamily="34" charset="0"/>
                <a:cs typeface="Calibri" panose="020F0502020204030204" pitchFamily="34" charset="0"/>
              </a:rPr>
              <a:t>compliance</a:t>
            </a:r>
            <a:r>
              <a:rPr lang="cs-CZ" sz="2800" dirty="0">
                <a:solidFill>
                  <a:schemeClr val="dk1"/>
                </a:solidFill>
                <a:latin typeface="Calibri" panose="020F0502020204030204" pitchFamily="34" charset="0"/>
                <a:cs typeface="Calibri" panose="020F0502020204030204" pitchFamily="34" charset="0"/>
              </a:rPr>
              <a:t> vs. adherence))</a:t>
            </a:r>
          </a:p>
          <a:p>
            <a:pPr marL="571500" lvl="3" indent="-342900">
              <a:lnSpc>
                <a:spcPct val="115000"/>
              </a:lnSpc>
              <a:spcBef>
                <a:spcPts val="1200"/>
              </a:spcBef>
              <a:buClr>
                <a:schemeClr val="dk1"/>
              </a:buClr>
              <a:buSzPts val="1100"/>
              <a:buFont typeface="Wingdings" panose="05000000000000000000" pitchFamily="2" charset="2"/>
              <a:buChar char="§"/>
            </a:pPr>
            <a:r>
              <a:rPr lang="cs-CZ" sz="2800" b="1" dirty="0">
                <a:solidFill>
                  <a:schemeClr val="dk1"/>
                </a:solidFill>
                <a:latin typeface="Calibri" panose="020F0502020204030204" pitchFamily="34" charset="0"/>
                <a:cs typeface="Calibri" panose="020F0502020204030204" pitchFamily="34" charset="0"/>
              </a:rPr>
              <a:t>rozdílné cíle </a:t>
            </a:r>
            <a:r>
              <a:rPr lang="cs-CZ" sz="2800" dirty="0">
                <a:solidFill>
                  <a:schemeClr val="dk1"/>
                </a:solidFill>
                <a:latin typeface="Calibri" panose="020F0502020204030204" pitchFamily="34" charset="0"/>
                <a:cs typeface="Calibri" panose="020F0502020204030204" pitchFamily="34" charset="0"/>
              </a:rPr>
              <a:t>(medicínský cíl (symptomatická stabilizace) vs. sociální cíl (zaměstnání, bydlení, vztahy), akutní krátkodobé priority vs. dlouhodobá podpora zotavení, individuální preference pacienta vs. institucionální požadavky)</a:t>
            </a:r>
          </a:p>
          <a:p>
            <a:pPr marL="571500" lvl="3" indent="-342900">
              <a:lnSpc>
                <a:spcPct val="115000"/>
              </a:lnSpc>
              <a:spcBef>
                <a:spcPts val="1200"/>
              </a:spcBef>
              <a:buClr>
                <a:schemeClr val="dk1"/>
              </a:buClr>
              <a:buSzPts val="1100"/>
              <a:buFont typeface="Wingdings" panose="05000000000000000000" pitchFamily="2" charset="2"/>
              <a:buChar char="§"/>
            </a:pPr>
            <a:endParaRPr sz="2400" dirty="0">
              <a:solidFill>
                <a:schemeClr val="dk1"/>
              </a:solidFill>
              <a:latin typeface="Calibri" panose="020F0502020204030204" pitchFamily="34" charset="0"/>
              <a:cs typeface="Calibri" panose="020F0502020204030204" pitchFamily="34" charset="0"/>
            </a:endParaRPr>
          </a:p>
          <a:p>
            <a:pPr marL="0" lvl="0" indent="0" algn="l" rtl="0">
              <a:lnSpc>
                <a:spcPct val="90000"/>
              </a:lnSpc>
              <a:spcBef>
                <a:spcPts val="1200"/>
              </a:spcBef>
              <a:spcAft>
                <a:spcPts val="0"/>
              </a:spcAft>
              <a:buNone/>
            </a:pPr>
            <a:endParaRPr sz="1700" b="1" dirty="0">
              <a:solidFill>
                <a:schemeClr val="dk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6628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651"/>
        <p:cNvGrpSpPr/>
        <p:nvPr/>
      </p:nvGrpSpPr>
      <p:grpSpPr>
        <a:xfrm>
          <a:off x="0" y="0"/>
          <a:ext cx="0" cy="0"/>
          <a:chOff x="0" y="0"/>
          <a:chExt cx="0" cy="0"/>
        </a:xfrm>
      </p:grpSpPr>
      <p:pic>
        <p:nvPicPr>
          <p:cNvPr id="652" name="Google Shape;652;g38466d4a1cf_2_19" descr="Figure 1."/>
          <p:cNvPicPr preferRelativeResize="0"/>
          <p:nvPr/>
        </p:nvPicPr>
        <p:blipFill rotWithShape="1">
          <a:blip r:embed="rId3">
            <a:alphaModFix/>
          </a:blip>
          <a:srcRect/>
          <a:stretch/>
        </p:blipFill>
        <p:spPr>
          <a:xfrm>
            <a:off x="841344" y="425561"/>
            <a:ext cx="6246455" cy="6110817"/>
          </a:xfrm>
          <a:prstGeom prst="rect">
            <a:avLst/>
          </a:prstGeom>
          <a:noFill/>
          <a:ln>
            <a:noFill/>
          </a:ln>
        </p:spPr>
      </p:pic>
      <p:sp>
        <p:nvSpPr>
          <p:cNvPr id="653" name="Google Shape;653;g38466d4a1cf_2_19"/>
          <p:cNvSpPr txBox="1"/>
          <p:nvPr/>
        </p:nvSpPr>
        <p:spPr>
          <a:xfrm>
            <a:off x="9316452" y="6121400"/>
            <a:ext cx="27432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cs-CZ" sz="18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https://pmc.ncbi.nlm.nih.gov/articles/PMC8873279/</a:t>
            </a:r>
            <a:r>
              <a:rPr lang="cs-CZ"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654" name="Google Shape;654;g38466d4a1cf_2_19"/>
          <p:cNvSpPr txBox="1"/>
          <p:nvPr/>
        </p:nvSpPr>
        <p:spPr>
          <a:xfrm>
            <a:off x="118979" y="98927"/>
            <a:ext cx="27432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cs-CZ" sz="1800" b="0" i="0" u="none" strike="noStrike" cap="none">
                <a:solidFill>
                  <a:schemeClr val="dk1"/>
                </a:solidFill>
                <a:latin typeface="Calibri"/>
                <a:ea typeface="Calibri"/>
                <a:cs typeface="Calibri"/>
                <a:sym typeface="Calibri"/>
              </a:rPr>
              <a:t>Rámec klíčových kompetencí pro spolupráci v mezioborovém týmu</a:t>
            </a:r>
            <a:r>
              <a:rPr lang="cs-CZ" sz="1800" b="0" i="1" u="none" strike="noStrike" cap="none">
                <a:solidFill>
                  <a:schemeClr val="dk1"/>
                </a:solidFill>
                <a:latin typeface="Calibri"/>
                <a:ea typeface="Calibri"/>
                <a:cs typeface="Calibri"/>
                <a:sym typeface="Calibri"/>
              </a:rPr>
              <a:t> (Sunnybrook)</a:t>
            </a:r>
            <a:r>
              <a:rPr lang="cs-CZ"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655" name="Google Shape;655;g38466d4a1cf_2_19"/>
          <p:cNvSpPr txBox="1"/>
          <p:nvPr/>
        </p:nvSpPr>
        <p:spPr>
          <a:xfrm>
            <a:off x="7438189" y="426453"/>
            <a:ext cx="4059900" cy="203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cs-CZ" sz="1800" b="0" i="1" u="none" strike="noStrike" cap="none">
                <a:solidFill>
                  <a:srgbClr val="1B1B1B"/>
                </a:solidFill>
                <a:highlight>
                  <a:srgbClr val="F5FFF0"/>
                </a:highlight>
                <a:latin typeface="Calibri"/>
                <a:ea typeface="Calibri"/>
                <a:cs typeface="Calibri"/>
                <a:sym typeface="Calibri"/>
              </a:rPr>
              <a:t>Definice:</a:t>
            </a:r>
            <a:r>
              <a:rPr lang="cs-CZ" sz="1800" b="0" i="0" u="none" strike="noStrike" cap="none">
                <a:solidFill>
                  <a:srgbClr val="1B1B1B"/>
                </a:solidFill>
                <a:highlight>
                  <a:srgbClr val="F5FFF0"/>
                </a:highlight>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1B1B1B"/>
              </a:solidFill>
              <a:highlight>
                <a:srgbClr val="F5FFF0"/>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cs-CZ" sz="1800" b="0" i="0" u="none" strike="noStrike" cap="none">
                <a:solidFill>
                  <a:srgbClr val="1B1B1B"/>
                </a:solidFill>
                <a:highlight>
                  <a:srgbClr val="F5FFF0"/>
                </a:highlight>
                <a:latin typeface="Calibri"/>
                <a:ea typeface="Calibri"/>
                <a:cs typeface="Calibri"/>
                <a:sym typeface="Calibri"/>
              </a:rPr>
              <a:t>Mezioborové týmy reagují na očekávané nebo vzniklé konfliktní situace vhodnými, kvalifikovanými a včasnými intervencemi, a to tak, že spolupracují na vytvoření řady řešení.</a:t>
            </a:r>
            <a:endParaRPr sz="1400" b="0" i="0" u="none" strike="noStrike" cap="none">
              <a:solidFill>
                <a:srgbClr val="000000"/>
              </a:solidFill>
              <a:latin typeface="Arial"/>
              <a:ea typeface="Arial"/>
              <a:cs typeface="Arial"/>
              <a:sym typeface="Arial"/>
            </a:endParaRPr>
          </a:p>
        </p:txBody>
      </p:sp>
      <p:graphicFrame>
        <p:nvGraphicFramePr>
          <p:cNvPr id="656" name="Google Shape;656;g38466d4a1cf_2_19"/>
          <p:cNvGraphicFramePr/>
          <p:nvPr/>
        </p:nvGraphicFramePr>
        <p:xfrm>
          <a:off x="7439525" y="2860841"/>
          <a:ext cx="4063950" cy="2827735"/>
        </p:xfrm>
        <a:graphic>
          <a:graphicData uri="http://schemas.openxmlformats.org/drawingml/2006/table">
            <a:tbl>
              <a:tblPr bandRow="1">
                <a:noFill/>
                <a:tableStyleId>{B0762B45-9BE4-41C7-A595-B0B95DDE3610}</a:tableStyleId>
              </a:tblPr>
              <a:tblGrid>
                <a:gridCol w="4063950">
                  <a:extLst>
                    <a:ext uri="{9D8B030D-6E8A-4147-A177-3AD203B41FA5}">
                      <a16:colId xmlns:a16="http://schemas.microsoft.com/office/drawing/2014/main" val="20000"/>
                    </a:ext>
                  </a:extLst>
                </a:gridCol>
              </a:tblGrid>
              <a:tr h="347575">
                <a:tc>
                  <a:txBody>
                    <a:bodyPr/>
                    <a:lstStyle/>
                    <a:p>
                      <a:pPr marL="0" marR="0" lvl="0" indent="0" algn="l" rtl="0">
                        <a:lnSpc>
                          <a:spcPct val="100000"/>
                        </a:lnSpc>
                        <a:spcBef>
                          <a:spcPts val="0"/>
                        </a:spcBef>
                        <a:spcAft>
                          <a:spcPts val="0"/>
                        </a:spcAft>
                        <a:buClr>
                          <a:srgbClr val="000000"/>
                        </a:buClr>
                        <a:buSzPts val="1800"/>
                        <a:buFont typeface="Arial"/>
                        <a:buNone/>
                      </a:pPr>
                      <a:r>
                        <a:rPr lang="cs-CZ" sz="1800" i="1" u="none" strike="noStrike" cap="none"/>
                        <a:t>Související chování</a:t>
                      </a:r>
                      <a:endParaRPr sz="1400" u="none" strike="noStrike" cap="none"/>
                    </a:p>
                  </a:txBody>
                  <a:tcPr marL="35700" marR="35700" marT="35700" marB="357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5FFF0"/>
                    </a:solidFill>
                  </a:tcPr>
                </a:tc>
                <a:extLst>
                  <a:ext uri="{0D108BD9-81ED-4DB2-BD59-A6C34878D82A}">
                    <a16:rowId xmlns:a16="http://schemas.microsoft.com/office/drawing/2014/main" val="10000"/>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cs-CZ" sz="1800" u="none" strike="noStrike" cap="none"/>
                        <a:t>Tým:</a:t>
                      </a:r>
                      <a:endParaRPr sz="1400" u="none" strike="noStrike" cap="none"/>
                    </a:p>
                  </a:txBody>
                  <a:tcPr marL="35700" marR="35700" marT="35700" marB="357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5FFF0"/>
                    </a:solidFill>
                  </a:tcPr>
                </a:tc>
                <a:extLst>
                  <a:ext uri="{0D108BD9-81ED-4DB2-BD59-A6C34878D82A}">
                    <a16:rowId xmlns:a16="http://schemas.microsoft.com/office/drawing/2014/main" val="10001"/>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cs-CZ" sz="1800" u="none" strike="noStrike" cap="none"/>
                        <a:t> Identifikuje a proaktivně a efektivně řeší konflikty v týmu i mezi týmy.</a:t>
                      </a:r>
                      <a:endParaRPr sz="1400" u="none" strike="noStrike" cap="none"/>
                    </a:p>
                  </a:txBody>
                  <a:tcPr marL="35700" marR="35700" marT="35700" marB="357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5FFF0"/>
                    </a:solidFill>
                  </a:tcPr>
                </a:tc>
                <a:extLst>
                  <a:ext uri="{0D108BD9-81ED-4DB2-BD59-A6C34878D82A}">
                    <a16:rowId xmlns:a16="http://schemas.microsoft.com/office/drawing/2014/main" val="10002"/>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cs-CZ" sz="1800" u="none" strike="noStrike" cap="none"/>
                        <a:t> Otevřeně naslouchá různým názorům a myšlenkám z různých pozic a profesí.</a:t>
                      </a:r>
                      <a:endParaRPr sz="1400" u="none" strike="noStrike" cap="none"/>
                    </a:p>
                  </a:txBody>
                  <a:tcPr marL="35700" marR="35700" marT="35700" marB="357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5FFF0"/>
                    </a:solidFill>
                  </a:tcPr>
                </a:tc>
                <a:extLst>
                  <a:ext uri="{0D108BD9-81ED-4DB2-BD59-A6C34878D82A}">
                    <a16:rowId xmlns:a16="http://schemas.microsoft.com/office/drawing/2014/main" val="10003"/>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cs-CZ" sz="1800" u="none" strike="noStrike" cap="none"/>
                        <a:t> Diskutuje o obtížných týmových problémech a dospívá ke vzájemně dohodnutým řešením.</a:t>
                      </a:r>
                      <a:endParaRPr sz="1400" u="none" strike="noStrike" cap="none"/>
                    </a:p>
                  </a:txBody>
                  <a:tcPr marL="35700" marR="35700" marT="35700" marB="357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5FFF0"/>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g38466d4a1cf_2_56"/>
          <p:cNvSpPr txBox="1">
            <a:spLocks noGrp="1"/>
          </p:cNvSpPr>
          <p:nvPr>
            <p:ph type="title"/>
          </p:nvPr>
        </p:nvSpPr>
        <p:spPr>
          <a:xfrm>
            <a:off x="587200" y="384810"/>
            <a:ext cx="9303000" cy="95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5A8BA"/>
              </a:buClr>
              <a:buSzPts val="3200"/>
              <a:buFont typeface="Calibri"/>
              <a:buNone/>
            </a:pPr>
            <a:endParaRPr/>
          </a:p>
        </p:txBody>
      </p:sp>
      <p:pic>
        <p:nvPicPr>
          <p:cNvPr id="687" name="Google Shape;687;g38466d4a1cf_2_56" title="Thomas+Kilmann+Conflict+Model+diagram.png"/>
          <p:cNvPicPr preferRelativeResize="0"/>
          <p:nvPr/>
        </p:nvPicPr>
        <p:blipFill>
          <a:blip r:embed="rId3">
            <a:alphaModFix/>
          </a:blip>
          <a:stretch>
            <a:fillRect/>
          </a:stretch>
        </p:blipFill>
        <p:spPr>
          <a:xfrm>
            <a:off x="850750" y="310775"/>
            <a:ext cx="10239725" cy="6041900"/>
          </a:xfrm>
          <a:prstGeom prst="rect">
            <a:avLst/>
          </a:prstGeom>
          <a:noFill/>
          <a:ln>
            <a:noFill/>
          </a:ln>
        </p:spPr>
      </p:pic>
      <p:sp>
        <p:nvSpPr>
          <p:cNvPr id="688" name="Google Shape;688;g38466d4a1cf_2_56"/>
          <p:cNvSpPr txBox="1"/>
          <p:nvPr/>
        </p:nvSpPr>
        <p:spPr>
          <a:xfrm>
            <a:off x="9602875" y="6213050"/>
            <a:ext cx="3900300" cy="41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s-CZ" sz="2800">
                <a:solidFill>
                  <a:schemeClr val="dk1"/>
                </a:solidFill>
                <a:latin typeface="Calibri"/>
                <a:ea typeface="Calibri"/>
                <a:cs typeface="Calibri"/>
                <a:sym typeface="Calibri"/>
              </a:rPr>
              <a:t>Zdroj: </a:t>
            </a:r>
            <a:r>
              <a:rPr lang="cs-CZ" sz="2800" u="sng">
                <a:solidFill>
                  <a:schemeClr val="hlink"/>
                </a:solidFill>
                <a:latin typeface="Calibri"/>
                <a:ea typeface="Calibri"/>
                <a:cs typeface="Calibri"/>
                <a:sym typeface="Calibri"/>
                <a:hlinkClick r:id="rId4"/>
              </a:rPr>
              <a:t>TKI</a:t>
            </a:r>
            <a:endParaRPr sz="2800">
              <a:solidFill>
                <a:schemeClr val="dk1"/>
              </a:solidFill>
              <a:latin typeface="Calibri"/>
              <a:ea typeface="Calibri"/>
              <a:cs typeface="Calibri"/>
              <a:sym typeface="Calibri"/>
            </a:endParaRPr>
          </a:p>
        </p:txBody>
      </p:sp>
      <p:sp>
        <p:nvSpPr>
          <p:cNvPr id="2" name="TextovéPole 1">
            <a:extLst>
              <a:ext uri="{FF2B5EF4-FFF2-40B4-BE49-F238E27FC236}">
                <a16:creationId xmlns:a16="http://schemas.microsoft.com/office/drawing/2014/main" id="{22462461-FC81-4CC7-9C52-2435BB5B1458}"/>
              </a:ext>
            </a:extLst>
          </p:cNvPr>
          <p:cNvSpPr txBox="1"/>
          <p:nvPr/>
        </p:nvSpPr>
        <p:spPr>
          <a:xfrm>
            <a:off x="1212574" y="775253"/>
            <a:ext cx="3478696" cy="646331"/>
          </a:xfrm>
          <a:prstGeom prst="rect">
            <a:avLst/>
          </a:prstGeom>
          <a:solidFill>
            <a:srgbClr val="00BBFF"/>
          </a:solidFill>
        </p:spPr>
        <p:txBody>
          <a:bodyPr wrap="square" rtlCol="0">
            <a:spAutoFit/>
          </a:bodyPr>
          <a:lstStyle/>
          <a:p>
            <a:r>
              <a:rPr lang="cs-CZ" sz="3600" dirty="0">
                <a:latin typeface="Calibri" panose="020F0502020204030204" pitchFamily="34" charset="0"/>
                <a:cs typeface="Calibri" panose="020F0502020204030204" pitchFamily="34" charset="0"/>
              </a:rPr>
              <a:t>Soutěžení</a:t>
            </a:r>
            <a:endParaRPr lang="en-US" sz="3600" dirty="0">
              <a:latin typeface="Calibri" panose="020F0502020204030204" pitchFamily="34" charset="0"/>
              <a:cs typeface="Calibri" panose="020F0502020204030204" pitchFamily="34" charset="0"/>
            </a:endParaRPr>
          </a:p>
        </p:txBody>
      </p:sp>
      <p:sp>
        <p:nvSpPr>
          <p:cNvPr id="3" name="TextovéPole 2">
            <a:extLst>
              <a:ext uri="{FF2B5EF4-FFF2-40B4-BE49-F238E27FC236}">
                <a16:creationId xmlns:a16="http://schemas.microsoft.com/office/drawing/2014/main" id="{AAB8A040-1669-4410-86F9-7415DAF7D644}"/>
              </a:ext>
            </a:extLst>
          </p:cNvPr>
          <p:cNvSpPr txBox="1"/>
          <p:nvPr/>
        </p:nvSpPr>
        <p:spPr>
          <a:xfrm>
            <a:off x="2246243" y="1524816"/>
            <a:ext cx="3140766" cy="707886"/>
          </a:xfrm>
          <a:prstGeom prst="rect">
            <a:avLst/>
          </a:prstGeom>
          <a:solidFill>
            <a:srgbClr val="00BBFF"/>
          </a:solidFill>
        </p:spPr>
        <p:txBody>
          <a:bodyPr wrap="square" rtlCol="0">
            <a:spAutoFit/>
          </a:bodyPr>
          <a:lstStyle/>
          <a:p>
            <a:r>
              <a:rPr lang="cs-CZ" sz="2000" dirty="0">
                <a:latin typeface="Calibri" panose="020F0502020204030204" pitchFamily="34" charset="0"/>
                <a:cs typeface="Calibri" panose="020F0502020204030204" pitchFamily="34" charset="0"/>
              </a:rPr>
              <a:t>„Chci prosadit svou, i kdyby to mělo stát konflikt.“</a:t>
            </a:r>
            <a:endParaRPr lang="en-US" sz="2000" dirty="0">
              <a:latin typeface="Calibri" panose="020F0502020204030204" pitchFamily="34" charset="0"/>
              <a:cs typeface="Calibri" panose="020F0502020204030204" pitchFamily="34" charset="0"/>
            </a:endParaRPr>
          </a:p>
        </p:txBody>
      </p:sp>
      <p:sp>
        <p:nvSpPr>
          <p:cNvPr id="7" name="TextovéPole 6">
            <a:extLst>
              <a:ext uri="{FF2B5EF4-FFF2-40B4-BE49-F238E27FC236}">
                <a16:creationId xmlns:a16="http://schemas.microsoft.com/office/drawing/2014/main" id="{A3396539-8EE2-4F5B-877D-4A47533C9980}"/>
              </a:ext>
            </a:extLst>
          </p:cNvPr>
          <p:cNvSpPr txBox="1"/>
          <p:nvPr/>
        </p:nvSpPr>
        <p:spPr>
          <a:xfrm>
            <a:off x="7348330" y="755375"/>
            <a:ext cx="3478696" cy="646331"/>
          </a:xfrm>
          <a:prstGeom prst="rect">
            <a:avLst/>
          </a:prstGeom>
          <a:solidFill>
            <a:srgbClr val="4DD1C8"/>
          </a:solidFill>
        </p:spPr>
        <p:txBody>
          <a:bodyPr wrap="square" rtlCol="0">
            <a:spAutoFit/>
          </a:bodyPr>
          <a:lstStyle/>
          <a:p>
            <a:pPr algn="r"/>
            <a:r>
              <a:rPr lang="cs-CZ" sz="3600" dirty="0">
                <a:latin typeface="Calibri" panose="020F0502020204030204" pitchFamily="34" charset="0"/>
                <a:cs typeface="Calibri" panose="020F0502020204030204" pitchFamily="34" charset="0"/>
              </a:rPr>
              <a:t>Spolupráce</a:t>
            </a:r>
            <a:endParaRPr lang="en-US" sz="3600" dirty="0">
              <a:latin typeface="Calibri" panose="020F0502020204030204" pitchFamily="34" charset="0"/>
              <a:cs typeface="Calibri" panose="020F0502020204030204" pitchFamily="34" charset="0"/>
            </a:endParaRPr>
          </a:p>
        </p:txBody>
      </p:sp>
      <p:sp>
        <p:nvSpPr>
          <p:cNvPr id="9" name="TextovéPole 8">
            <a:extLst>
              <a:ext uri="{FF2B5EF4-FFF2-40B4-BE49-F238E27FC236}">
                <a16:creationId xmlns:a16="http://schemas.microsoft.com/office/drawing/2014/main" id="{3B32D7D2-07D7-45D4-9AC6-D47380B8761E}"/>
              </a:ext>
            </a:extLst>
          </p:cNvPr>
          <p:cNvSpPr txBox="1"/>
          <p:nvPr/>
        </p:nvSpPr>
        <p:spPr>
          <a:xfrm>
            <a:off x="6819786" y="1478650"/>
            <a:ext cx="3140766" cy="707886"/>
          </a:xfrm>
          <a:prstGeom prst="rect">
            <a:avLst/>
          </a:prstGeom>
          <a:solidFill>
            <a:srgbClr val="4DD1C8"/>
          </a:solidFill>
        </p:spPr>
        <p:txBody>
          <a:bodyPr wrap="square" rtlCol="0">
            <a:spAutoFit/>
          </a:bodyPr>
          <a:lstStyle/>
          <a:p>
            <a:r>
              <a:rPr lang="cs-CZ" sz="2000" dirty="0">
                <a:latin typeface="Calibri" panose="020F0502020204030204" pitchFamily="34" charset="0"/>
                <a:cs typeface="Calibri" panose="020F0502020204030204" pitchFamily="34" charset="0"/>
              </a:rPr>
              <a:t>„Hledáme řešení, které bude vyhovovat všem.“</a:t>
            </a:r>
            <a:endParaRPr lang="en-US" sz="2000" dirty="0">
              <a:latin typeface="Calibri" panose="020F0502020204030204" pitchFamily="34" charset="0"/>
              <a:cs typeface="Calibri" panose="020F0502020204030204" pitchFamily="34" charset="0"/>
            </a:endParaRPr>
          </a:p>
        </p:txBody>
      </p:sp>
      <p:sp>
        <p:nvSpPr>
          <p:cNvPr id="10" name="TextovéPole 9">
            <a:extLst>
              <a:ext uri="{FF2B5EF4-FFF2-40B4-BE49-F238E27FC236}">
                <a16:creationId xmlns:a16="http://schemas.microsoft.com/office/drawing/2014/main" id="{BAA85E5D-7900-499D-9272-AD36C17BE0A0}"/>
              </a:ext>
            </a:extLst>
          </p:cNvPr>
          <p:cNvSpPr txBox="1"/>
          <p:nvPr/>
        </p:nvSpPr>
        <p:spPr>
          <a:xfrm>
            <a:off x="4356652" y="2453724"/>
            <a:ext cx="3316357" cy="646331"/>
          </a:xfrm>
          <a:prstGeom prst="rect">
            <a:avLst/>
          </a:prstGeom>
          <a:solidFill>
            <a:srgbClr val="FFDB68"/>
          </a:solidFill>
        </p:spPr>
        <p:txBody>
          <a:bodyPr wrap="square" rtlCol="0">
            <a:spAutoFit/>
          </a:bodyPr>
          <a:lstStyle/>
          <a:p>
            <a:pPr algn="ctr"/>
            <a:r>
              <a:rPr lang="cs-CZ" sz="3600" dirty="0">
                <a:latin typeface="Calibri" panose="020F0502020204030204" pitchFamily="34" charset="0"/>
                <a:cs typeface="Calibri" panose="020F0502020204030204" pitchFamily="34" charset="0"/>
              </a:rPr>
              <a:t>Kompromis</a:t>
            </a:r>
            <a:endParaRPr lang="en-US" sz="3600" dirty="0">
              <a:latin typeface="Calibri" panose="020F0502020204030204" pitchFamily="34" charset="0"/>
              <a:cs typeface="Calibri" panose="020F0502020204030204" pitchFamily="34" charset="0"/>
            </a:endParaRPr>
          </a:p>
        </p:txBody>
      </p:sp>
      <p:sp>
        <p:nvSpPr>
          <p:cNvPr id="11" name="TextovéPole 10">
            <a:extLst>
              <a:ext uri="{FF2B5EF4-FFF2-40B4-BE49-F238E27FC236}">
                <a16:creationId xmlns:a16="http://schemas.microsoft.com/office/drawing/2014/main" id="{ACE2713E-8369-4D50-AB59-734A976A708B}"/>
              </a:ext>
            </a:extLst>
          </p:cNvPr>
          <p:cNvSpPr txBox="1"/>
          <p:nvPr/>
        </p:nvSpPr>
        <p:spPr>
          <a:xfrm>
            <a:off x="4912337" y="3065966"/>
            <a:ext cx="2128516" cy="1015663"/>
          </a:xfrm>
          <a:prstGeom prst="rect">
            <a:avLst/>
          </a:prstGeom>
          <a:solidFill>
            <a:srgbClr val="FFDB68"/>
          </a:solidFill>
        </p:spPr>
        <p:txBody>
          <a:bodyPr wrap="square" rtlCol="0">
            <a:spAutoFit/>
          </a:bodyPr>
          <a:lstStyle/>
          <a:p>
            <a:pPr algn="ctr"/>
            <a:endParaRPr lang="cs-CZ" sz="2000" dirty="0">
              <a:latin typeface="Calibri" panose="020F0502020204030204" pitchFamily="34" charset="0"/>
              <a:cs typeface="Calibri" panose="020F0502020204030204" pitchFamily="34" charset="0"/>
            </a:endParaRPr>
          </a:p>
          <a:p>
            <a:pPr algn="ctr"/>
            <a:r>
              <a:rPr lang="cs-CZ" sz="2000" dirty="0">
                <a:latin typeface="Calibri" panose="020F0502020204030204" pitchFamily="34" charset="0"/>
                <a:cs typeface="Calibri" panose="020F0502020204030204" pitchFamily="34" charset="0"/>
              </a:rPr>
              <a:t>„Každý trochu ustoupí.“</a:t>
            </a:r>
            <a:endParaRPr lang="en-US" sz="2000" dirty="0">
              <a:latin typeface="Calibri" panose="020F0502020204030204" pitchFamily="34" charset="0"/>
              <a:cs typeface="Calibri" panose="020F0502020204030204" pitchFamily="34" charset="0"/>
            </a:endParaRPr>
          </a:p>
        </p:txBody>
      </p:sp>
      <p:sp>
        <p:nvSpPr>
          <p:cNvPr id="12" name="TextovéPole 11">
            <a:extLst>
              <a:ext uri="{FF2B5EF4-FFF2-40B4-BE49-F238E27FC236}">
                <a16:creationId xmlns:a16="http://schemas.microsoft.com/office/drawing/2014/main" id="{BC7E4D29-06BA-4567-BBF8-1A6A316C6018}"/>
              </a:ext>
            </a:extLst>
          </p:cNvPr>
          <p:cNvSpPr txBox="1"/>
          <p:nvPr/>
        </p:nvSpPr>
        <p:spPr>
          <a:xfrm>
            <a:off x="1126164" y="3476066"/>
            <a:ext cx="2734979" cy="923330"/>
          </a:xfrm>
          <a:prstGeom prst="rect">
            <a:avLst/>
          </a:prstGeom>
          <a:solidFill>
            <a:srgbClr val="FFB148"/>
          </a:solidFill>
        </p:spPr>
        <p:txBody>
          <a:bodyPr wrap="square" rtlCol="0">
            <a:spAutoFit/>
          </a:bodyPr>
          <a:lstStyle/>
          <a:p>
            <a:r>
              <a:rPr lang="cs-CZ" sz="3600" dirty="0">
                <a:latin typeface="Calibri" panose="020F0502020204030204" pitchFamily="34" charset="0"/>
                <a:cs typeface="Calibri" panose="020F0502020204030204" pitchFamily="34" charset="0"/>
              </a:rPr>
              <a:t>Vyhýbání</a:t>
            </a:r>
            <a:endParaRPr lang="cs-CZ" sz="44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p:txBody>
      </p:sp>
      <p:sp>
        <p:nvSpPr>
          <p:cNvPr id="13" name="TextovéPole 12">
            <a:extLst>
              <a:ext uri="{FF2B5EF4-FFF2-40B4-BE49-F238E27FC236}">
                <a16:creationId xmlns:a16="http://schemas.microsoft.com/office/drawing/2014/main" id="{8DBF6068-3FB9-4759-86B4-6EAF4DE75515}"/>
              </a:ext>
            </a:extLst>
          </p:cNvPr>
          <p:cNvSpPr txBox="1"/>
          <p:nvPr/>
        </p:nvSpPr>
        <p:spPr>
          <a:xfrm>
            <a:off x="2266121" y="4673171"/>
            <a:ext cx="3140766" cy="707886"/>
          </a:xfrm>
          <a:prstGeom prst="rect">
            <a:avLst/>
          </a:prstGeom>
          <a:solidFill>
            <a:srgbClr val="FFB148"/>
          </a:solidFill>
        </p:spPr>
        <p:txBody>
          <a:bodyPr wrap="square" rtlCol="0">
            <a:spAutoFit/>
          </a:bodyPr>
          <a:lstStyle/>
          <a:p>
            <a:r>
              <a:rPr lang="cs-CZ" sz="2000" dirty="0">
                <a:latin typeface="Calibri" panose="020F0502020204030204" pitchFamily="34" charset="0"/>
                <a:cs typeface="Calibri" panose="020F0502020204030204" pitchFamily="34" charset="0"/>
              </a:rPr>
              <a:t>„Raději se do konfliktu nezapojím.“</a:t>
            </a:r>
            <a:endParaRPr lang="en-US" sz="2000" dirty="0">
              <a:latin typeface="Calibri" panose="020F0502020204030204" pitchFamily="34" charset="0"/>
              <a:cs typeface="Calibri" panose="020F0502020204030204" pitchFamily="34" charset="0"/>
            </a:endParaRPr>
          </a:p>
        </p:txBody>
      </p:sp>
      <p:sp>
        <p:nvSpPr>
          <p:cNvPr id="15" name="TextovéPole 14">
            <a:extLst>
              <a:ext uri="{FF2B5EF4-FFF2-40B4-BE49-F238E27FC236}">
                <a16:creationId xmlns:a16="http://schemas.microsoft.com/office/drawing/2014/main" id="{94F052C8-4870-4990-AB27-6DA3001BCF40}"/>
              </a:ext>
            </a:extLst>
          </p:cNvPr>
          <p:cNvSpPr txBox="1"/>
          <p:nvPr/>
        </p:nvSpPr>
        <p:spPr>
          <a:xfrm>
            <a:off x="8092047" y="3429000"/>
            <a:ext cx="2734979" cy="923330"/>
          </a:xfrm>
          <a:prstGeom prst="rect">
            <a:avLst/>
          </a:prstGeom>
          <a:solidFill>
            <a:srgbClr val="FFA791"/>
          </a:solidFill>
        </p:spPr>
        <p:txBody>
          <a:bodyPr wrap="square" rtlCol="0">
            <a:spAutoFit/>
          </a:bodyPr>
          <a:lstStyle/>
          <a:p>
            <a:r>
              <a:rPr lang="cs-CZ" sz="3600" dirty="0">
                <a:latin typeface="Calibri" panose="020F0502020204030204" pitchFamily="34" charset="0"/>
                <a:cs typeface="Calibri" panose="020F0502020204030204" pitchFamily="34" charset="0"/>
              </a:rPr>
              <a:t>Přizpůsobení</a:t>
            </a:r>
          </a:p>
          <a:p>
            <a:endParaRPr lang="en-US" sz="1800" dirty="0">
              <a:latin typeface="Calibri" panose="020F0502020204030204" pitchFamily="34" charset="0"/>
              <a:cs typeface="Calibri" panose="020F0502020204030204" pitchFamily="34" charset="0"/>
            </a:endParaRPr>
          </a:p>
        </p:txBody>
      </p:sp>
      <p:sp>
        <p:nvSpPr>
          <p:cNvPr id="16" name="TextovéPole 15">
            <a:extLst>
              <a:ext uri="{FF2B5EF4-FFF2-40B4-BE49-F238E27FC236}">
                <a16:creationId xmlns:a16="http://schemas.microsoft.com/office/drawing/2014/main" id="{1187BCB1-C0A2-4420-B8D9-C2189C57F3E9}"/>
              </a:ext>
            </a:extLst>
          </p:cNvPr>
          <p:cNvSpPr txBox="1"/>
          <p:nvPr/>
        </p:nvSpPr>
        <p:spPr>
          <a:xfrm>
            <a:off x="1101525" y="3354637"/>
            <a:ext cx="2734979" cy="923330"/>
          </a:xfrm>
          <a:prstGeom prst="rect">
            <a:avLst/>
          </a:prstGeom>
          <a:solidFill>
            <a:srgbClr val="FFB148"/>
          </a:solidFill>
        </p:spPr>
        <p:txBody>
          <a:bodyPr wrap="square" rtlCol="0">
            <a:spAutoFit/>
          </a:bodyPr>
          <a:lstStyle/>
          <a:p>
            <a:r>
              <a:rPr lang="cs-CZ" sz="3600" dirty="0">
                <a:latin typeface="Calibri" panose="020F0502020204030204" pitchFamily="34" charset="0"/>
                <a:cs typeface="Calibri" panose="020F0502020204030204" pitchFamily="34" charset="0"/>
              </a:rPr>
              <a:t>Vyhýbání</a:t>
            </a:r>
          </a:p>
          <a:p>
            <a:endParaRPr lang="en-US" sz="1800" dirty="0">
              <a:latin typeface="Calibri" panose="020F0502020204030204" pitchFamily="34" charset="0"/>
              <a:cs typeface="Calibri" panose="020F0502020204030204" pitchFamily="34" charset="0"/>
            </a:endParaRPr>
          </a:p>
        </p:txBody>
      </p:sp>
      <p:sp>
        <p:nvSpPr>
          <p:cNvPr id="17" name="TextovéPole 16">
            <a:extLst>
              <a:ext uri="{FF2B5EF4-FFF2-40B4-BE49-F238E27FC236}">
                <a16:creationId xmlns:a16="http://schemas.microsoft.com/office/drawing/2014/main" id="{847E87BF-1A77-4158-AC9B-168E2F9C6DB9}"/>
              </a:ext>
            </a:extLst>
          </p:cNvPr>
          <p:cNvSpPr txBox="1"/>
          <p:nvPr/>
        </p:nvSpPr>
        <p:spPr>
          <a:xfrm>
            <a:off x="6465422" y="4671464"/>
            <a:ext cx="3140766" cy="707886"/>
          </a:xfrm>
          <a:prstGeom prst="rect">
            <a:avLst/>
          </a:prstGeom>
          <a:solidFill>
            <a:srgbClr val="FFA791"/>
          </a:solidFill>
        </p:spPr>
        <p:txBody>
          <a:bodyPr wrap="square" rtlCol="0">
            <a:spAutoFit/>
          </a:bodyPr>
          <a:lstStyle/>
          <a:p>
            <a:r>
              <a:rPr lang="cs-CZ" sz="2000" dirty="0">
                <a:latin typeface="Calibri" panose="020F0502020204030204" pitchFamily="34" charset="0"/>
                <a:cs typeface="Calibri" panose="020F0502020204030204" pitchFamily="34" charset="0"/>
              </a:rPr>
              <a:t>„Ustoupím, abych udržel vztah nebo klid.“</a:t>
            </a:r>
            <a:endParaRPr lang="en-US" sz="2000" dirty="0">
              <a:latin typeface="Calibri" panose="020F0502020204030204" pitchFamily="34" charset="0"/>
              <a:cs typeface="Calibri" panose="020F0502020204030204" pitchFamily="34" charset="0"/>
            </a:endParaRPr>
          </a:p>
        </p:txBody>
      </p:sp>
      <p:sp>
        <p:nvSpPr>
          <p:cNvPr id="6" name="TextovéPole 5">
            <a:extLst>
              <a:ext uri="{FF2B5EF4-FFF2-40B4-BE49-F238E27FC236}">
                <a16:creationId xmlns:a16="http://schemas.microsoft.com/office/drawing/2014/main" id="{AC76DE6A-FCB6-402B-959B-A679EF3DEE4D}"/>
              </a:ext>
            </a:extLst>
          </p:cNvPr>
          <p:cNvSpPr txBox="1"/>
          <p:nvPr/>
        </p:nvSpPr>
        <p:spPr>
          <a:xfrm>
            <a:off x="5172909" y="176389"/>
            <a:ext cx="1846181" cy="400110"/>
          </a:xfrm>
          <a:prstGeom prst="rect">
            <a:avLst/>
          </a:prstGeom>
          <a:solidFill>
            <a:schemeClr val="bg1"/>
          </a:solidFill>
        </p:spPr>
        <p:txBody>
          <a:bodyPr wrap="square" rtlCol="0">
            <a:spAutoFit/>
          </a:bodyPr>
          <a:lstStyle/>
          <a:p>
            <a:r>
              <a:rPr lang="cs-CZ" sz="2000" dirty="0">
                <a:latin typeface="Calibri" panose="020F0502020204030204" pitchFamily="34" charset="0"/>
                <a:cs typeface="Calibri" panose="020F0502020204030204" pitchFamily="34" charset="0"/>
              </a:rPr>
              <a:t>více asertivní</a:t>
            </a:r>
            <a:endParaRPr lang="en-US" sz="2000" dirty="0">
              <a:latin typeface="Calibri" panose="020F0502020204030204" pitchFamily="34" charset="0"/>
              <a:cs typeface="Calibri" panose="020F0502020204030204" pitchFamily="34" charset="0"/>
            </a:endParaRPr>
          </a:p>
        </p:txBody>
      </p:sp>
      <p:sp>
        <p:nvSpPr>
          <p:cNvPr id="19" name="TextovéPole 18">
            <a:extLst>
              <a:ext uri="{FF2B5EF4-FFF2-40B4-BE49-F238E27FC236}">
                <a16:creationId xmlns:a16="http://schemas.microsoft.com/office/drawing/2014/main" id="{54D801D8-C3BE-428D-8460-8AC65940DD9F}"/>
              </a:ext>
            </a:extLst>
          </p:cNvPr>
          <p:cNvSpPr txBox="1"/>
          <p:nvPr/>
        </p:nvSpPr>
        <p:spPr>
          <a:xfrm>
            <a:off x="5220364" y="5737628"/>
            <a:ext cx="1846181" cy="369332"/>
          </a:xfrm>
          <a:prstGeom prst="rect">
            <a:avLst/>
          </a:prstGeom>
          <a:solidFill>
            <a:schemeClr val="bg1"/>
          </a:solidFill>
        </p:spPr>
        <p:txBody>
          <a:bodyPr wrap="square" rtlCol="0">
            <a:spAutoFit/>
          </a:bodyPr>
          <a:lstStyle/>
          <a:p>
            <a:r>
              <a:rPr lang="cs-CZ" sz="1800" dirty="0">
                <a:latin typeface="Calibri" panose="020F0502020204030204" pitchFamily="34" charset="0"/>
                <a:cs typeface="Calibri" panose="020F0502020204030204" pitchFamily="34" charset="0"/>
              </a:rPr>
              <a:t>méně asertivní</a:t>
            </a:r>
            <a:endParaRPr lang="en-US" sz="1800" dirty="0">
              <a:latin typeface="Calibri" panose="020F0502020204030204" pitchFamily="34" charset="0"/>
              <a:cs typeface="Calibri" panose="020F0502020204030204" pitchFamily="34" charset="0"/>
            </a:endParaRPr>
          </a:p>
        </p:txBody>
      </p:sp>
      <p:sp>
        <p:nvSpPr>
          <p:cNvPr id="20" name="TextovéPole 19">
            <a:extLst>
              <a:ext uri="{FF2B5EF4-FFF2-40B4-BE49-F238E27FC236}">
                <a16:creationId xmlns:a16="http://schemas.microsoft.com/office/drawing/2014/main" id="{41616DFD-96B6-4A0C-9475-881D4D056023}"/>
              </a:ext>
            </a:extLst>
          </p:cNvPr>
          <p:cNvSpPr txBox="1"/>
          <p:nvPr/>
        </p:nvSpPr>
        <p:spPr>
          <a:xfrm>
            <a:off x="9372643" y="3001495"/>
            <a:ext cx="2273517" cy="305233"/>
          </a:xfrm>
          <a:prstGeom prst="rect">
            <a:avLst/>
          </a:prstGeom>
          <a:solidFill>
            <a:schemeClr val="bg1"/>
          </a:solidFill>
        </p:spPr>
        <p:txBody>
          <a:bodyPr wrap="square" rtlCol="0">
            <a:spAutoFit/>
          </a:bodyPr>
          <a:lstStyle/>
          <a:p>
            <a:r>
              <a:rPr lang="cs-CZ" sz="1800" dirty="0">
                <a:latin typeface="Calibri" panose="020F0502020204030204" pitchFamily="34" charset="0"/>
                <a:cs typeface="Calibri" panose="020F0502020204030204" pitchFamily="34" charset="0"/>
              </a:rPr>
              <a:t>více spolupracující</a:t>
            </a:r>
            <a:endParaRPr lang="en-US" sz="1800" dirty="0">
              <a:latin typeface="Calibri" panose="020F0502020204030204" pitchFamily="34" charset="0"/>
              <a:cs typeface="Calibri" panose="020F0502020204030204" pitchFamily="34" charset="0"/>
            </a:endParaRPr>
          </a:p>
        </p:txBody>
      </p:sp>
      <p:sp>
        <p:nvSpPr>
          <p:cNvPr id="21" name="TextovéPole 20">
            <a:extLst>
              <a:ext uri="{FF2B5EF4-FFF2-40B4-BE49-F238E27FC236}">
                <a16:creationId xmlns:a16="http://schemas.microsoft.com/office/drawing/2014/main" id="{285DD39F-65BD-4B34-A5DA-5BB9E2449745}"/>
              </a:ext>
            </a:extLst>
          </p:cNvPr>
          <p:cNvSpPr txBox="1"/>
          <p:nvPr/>
        </p:nvSpPr>
        <p:spPr>
          <a:xfrm>
            <a:off x="5216614" y="169873"/>
            <a:ext cx="1846181" cy="369332"/>
          </a:xfrm>
          <a:prstGeom prst="rect">
            <a:avLst/>
          </a:prstGeom>
          <a:solidFill>
            <a:schemeClr val="bg1"/>
          </a:solidFill>
        </p:spPr>
        <p:txBody>
          <a:bodyPr wrap="square" rtlCol="0">
            <a:spAutoFit/>
          </a:bodyPr>
          <a:lstStyle/>
          <a:p>
            <a:r>
              <a:rPr lang="cs-CZ" sz="1800" dirty="0">
                <a:latin typeface="Calibri" panose="020F0502020204030204" pitchFamily="34" charset="0"/>
                <a:cs typeface="Calibri" panose="020F0502020204030204" pitchFamily="34" charset="0"/>
              </a:rPr>
              <a:t>více asertivní</a:t>
            </a:r>
            <a:endParaRPr lang="en-US" sz="1800" dirty="0">
              <a:latin typeface="Calibri" panose="020F0502020204030204" pitchFamily="34" charset="0"/>
              <a:cs typeface="Calibri" panose="020F0502020204030204" pitchFamily="34" charset="0"/>
            </a:endParaRPr>
          </a:p>
        </p:txBody>
      </p:sp>
      <p:sp>
        <p:nvSpPr>
          <p:cNvPr id="23" name="TextovéPole 22">
            <a:extLst>
              <a:ext uri="{FF2B5EF4-FFF2-40B4-BE49-F238E27FC236}">
                <a16:creationId xmlns:a16="http://schemas.microsoft.com/office/drawing/2014/main" id="{D163AA53-1160-4551-9E48-005822C8B0D6}"/>
              </a:ext>
            </a:extLst>
          </p:cNvPr>
          <p:cNvSpPr txBox="1"/>
          <p:nvPr/>
        </p:nvSpPr>
        <p:spPr>
          <a:xfrm>
            <a:off x="420780" y="2970632"/>
            <a:ext cx="2078857" cy="369332"/>
          </a:xfrm>
          <a:prstGeom prst="rect">
            <a:avLst/>
          </a:prstGeom>
          <a:solidFill>
            <a:schemeClr val="bg1"/>
          </a:solidFill>
        </p:spPr>
        <p:txBody>
          <a:bodyPr wrap="square" rtlCol="0">
            <a:spAutoFit/>
          </a:bodyPr>
          <a:lstStyle/>
          <a:p>
            <a:r>
              <a:rPr lang="cs-CZ" sz="1800" dirty="0">
                <a:latin typeface="Calibri" panose="020F0502020204030204" pitchFamily="34" charset="0"/>
                <a:cs typeface="Calibri" panose="020F0502020204030204" pitchFamily="34" charset="0"/>
              </a:rPr>
              <a:t>méně spolupracující</a:t>
            </a:r>
            <a:endParaRPr lang="en-US" sz="1800" dirty="0">
              <a:latin typeface="Calibri" panose="020F0502020204030204" pitchFamily="34" charset="0"/>
              <a:cs typeface="Calibri" panose="020F0502020204030204" pitchFamily="34" charset="0"/>
            </a:endParaRPr>
          </a:p>
        </p:txBody>
      </p:sp>
      <p:sp>
        <p:nvSpPr>
          <p:cNvPr id="22" name="TextovéPole 21">
            <a:extLst>
              <a:ext uri="{FF2B5EF4-FFF2-40B4-BE49-F238E27FC236}">
                <a16:creationId xmlns:a16="http://schemas.microsoft.com/office/drawing/2014/main" id="{CD354953-E078-4107-A534-F35784C2DF25}"/>
              </a:ext>
            </a:extLst>
          </p:cNvPr>
          <p:cNvSpPr txBox="1"/>
          <p:nvPr/>
        </p:nvSpPr>
        <p:spPr>
          <a:xfrm>
            <a:off x="4694635" y="3000541"/>
            <a:ext cx="2128516" cy="400110"/>
          </a:xfrm>
          <a:prstGeom prst="rect">
            <a:avLst/>
          </a:prstGeom>
          <a:solidFill>
            <a:srgbClr val="FFDB68"/>
          </a:solidFill>
        </p:spPr>
        <p:txBody>
          <a:bodyPr wrap="square" rtlCol="0">
            <a:spAutoFit/>
          </a:bodyPr>
          <a:lstStyle/>
          <a:p>
            <a:pPr algn="ctr"/>
            <a:endParaRPr lang="cs-CZ" sz="2000" dirty="0">
              <a:latin typeface="Calibri" panose="020F0502020204030204" pitchFamily="34" charset="0"/>
              <a:cs typeface="Calibri" panose="020F050202020403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g38466d4a1cf_2_27"/>
          <p:cNvSpPr txBox="1">
            <a:spLocks noGrp="1"/>
          </p:cNvSpPr>
          <p:nvPr>
            <p:ph type="title"/>
          </p:nvPr>
        </p:nvSpPr>
        <p:spPr>
          <a:xfrm>
            <a:off x="587200" y="384810"/>
            <a:ext cx="9303000" cy="955800"/>
          </a:xfrm>
          <a:prstGeom prst="rect">
            <a:avLst/>
          </a:prstGeom>
          <a:noFill/>
          <a:ln>
            <a:noFill/>
          </a:ln>
        </p:spPr>
        <p:txBody>
          <a:bodyPr spcFirstLastPara="1" wrap="square" lIns="91425" tIns="45700" rIns="91425" bIns="45700" anchor="ctr" anchorCtr="0">
            <a:normAutofit/>
          </a:bodyPr>
          <a:lstStyle/>
          <a:p>
            <a:pPr marL="0" lvl="0" indent="0" algn="l" rtl="0">
              <a:spcBef>
                <a:spcPts val="1000"/>
              </a:spcBef>
              <a:spcAft>
                <a:spcPts val="0"/>
              </a:spcAft>
              <a:buClr>
                <a:schemeClr val="dk1"/>
              </a:buClr>
              <a:buSzPts val="1100"/>
              <a:buFont typeface="Arial"/>
              <a:buNone/>
            </a:pPr>
            <a:r>
              <a:rPr lang="cs-CZ" sz="3200" b="1" dirty="0">
                <a:solidFill>
                  <a:srgbClr val="3CA4AA"/>
                </a:solidFill>
              </a:rPr>
              <a:t>Principy konstruktivního řešení</a:t>
            </a:r>
            <a:endParaRPr dirty="0"/>
          </a:p>
        </p:txBody>
      </p:sp>
      <p:graphicFrame>
        <p:nvGraphicFramePr>
          <p:cNvPr id="2" name="Diagram 1">
            <a:extLst>
              <a:ext uri="{FF2B5EF4-FFF2-40B4-BE49-F238E27FC236}">
                <a16:creationId xmlns:a16="http://schemas.microsoft.com/office/drawing/2014/main" id="{7906F174-50BE-49AB-9632-1EEC026E63B6}"/>
              </a:ext>
            </a:extLst>
          </p:cNvPr>
          <p:cNvGraphicFramePr/>
          <p:nvPr>
            <p:extLst>
              <p:ext uri="{D42A27DB-BD31-4B8C-83A1-F6EECF244321}">
                <p14:modId xmlns:p14="http://schemas.microsoft.com/office/powerpoint/2010/main" val="2701648496"/>
              </p:ext>
            </p:extLst>
          </p:nvPr>
        </p:nvGraphicFramePr>
        <p:xfrm>
          <a:off x="785985" y="675861"/>
          <a:ext cx="4461876" cy="6113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ovéPole 2">
            <a:extLst>
              <a:ext uri="{FF2B5EF4-FFF2-40B4-BE49-F238E27FC236}">
                <a16:creationId xmlns:a16="http://schemas.microsoft.com/office/drawing/2014/main" id="{FA351E4D-4FC8-46E2-B70F-9331DDF69F1C}"/>
              </a:ext>
            </a:extLst>
          </p:cNvPr>
          <p:cNvSpPr txBox="1"/>
          <p:nvPr/>
        </p:nvSpPr>
        <p:spPr>
          <a:xfrm>
            <a:off x="6301408" y="1464927"/>
            <a:ext cx="5890591" cy="5324535"/>
          </a:xfrm>
          <a:prstGeom prst="rect">
            <a:avLst/>
          </a:prstGeom>
          <a:noFill/>
        </p:spPr>
        <p:txBody>
          <a:bodyPr wrap="square" rtlCol="0">
            <a:spAutoFit/>
          </a:bodyPr>
          <a:lstStyle/>
          <a:p>
            <a:r>
              <a:rPr lang="en-US" sz="2000" b="1" dirty="0"/>
              <a:t>1. </a:t>
            </a:r>
            <a:r>
              <a:rPr lang="en-US" sz="2000" b="1" dirty="0" err="1"/>
              <a:t>Zpomalení</a:t>
            </a:r>
            <a:endParaRPr lang="en-US" sz="2000" dirty="0"/>
          </a:p>
          <a:p>
            <a:pPr marL="342900" indent="-342900">
              <a:buFont typeface="Arial" panose="020B0604020202020204" pitchFamily="34" charset="0"/>
              <a:buChar char="•"/>
            </a:pPr>
            <a:r>
              <a:rPr lang="en-US" sz="2000" dirty="0" err="1"/>
              <a:t>vědomé</a:t>
            </a:r>
            <a:r>
              <a:rPr lang="en-US" sz="2000" dirty="0"/>
              <a:t> </a:t>
            </a:r>
            <a:r>
              <a:rPr lang="en-US" sz="2000" dirty="0" err="1"/>
              <a:t>pozastavení</a:t>
            </a:r>
            <a:r>
              <a:rPr lang="en-US" sz="2000" dirty="0"/>
              <a:t>, </a:t>
            </a:r>
            <a:r>
              <a:rPr lang="cs-CZ" sz="2000" dirty="0"/>
              <a:t>aby se</a:t>
            </a:r>
            <a:r>
              <a:rPr lang="en-US" sz="2000" dirty="0"/>
              <a:t> </a:t>
            </a:r>
            <a:r>
              <a:rPr lang="en-US" sz="2000" dirty="0" err="1"/>
              <a:t>emoce</a:t>
            </a:r>
            <a:r>
              <a:rPr lang="en-US" sz="2000" dirty="0"/>
              <a:t> </a:t>
            </a:r>
            <a:r>
              <a:rPr lang="cs-CZ" sz="2000" dirty="0"/>
              <a:t>uklidnily</a:t>
            </a:r>
            <a:endParaRPr lang="en-US" sz="2000" dirty="0"/>
          </a:p>
          <a:p>
            <a:pPr marL="342900" indent="-342900">
              <a:buFont typeface="Arial" panose="020B0604020202020204" pitchFamily="34" charset="0"/>
              <a:buChar char="•"/>
            </a:pPr>
            <a:r>
              <a:rPr lang="en-US" sz="2000" dirty="0" err="1"/>
              <a:t>vytvoření</a:t>
            </a:r>
            <a:r>
              <a:rPr lang="en-US" sz="2000" dirty="0"/>
              <a:t> </a:t>
            </a:r>
            <a:r>
              <a:rPr lang="en-US" sz="2000" dirty="0" err="1"/>
              <a:t>prostoru</a:t>
            </a:r>
            <a:r>
              <a:rPr lang="en-US" sz="2000" dirty="0"/>
              <a:t> pro </a:t>
            </a:r>
            <a:r>
              <a:rPr lang="en-US" sz="2000" dirty="0" err="1"/>
              <a:t>reflexi</a:t>
            </a:r>
            <a:endParaRPr lang="en-US" sz="2000" dirty="0"/>
          </a:p>
          <a:p>
            <a:pPr marL="342900" indent="-342900">
              <a:buFont typeface="Arial" panose="020B0604020202020204" pitchFamily="34" charset="0"/>
              <a:buChar char="•"/>
            </a:pPr>
            <a:r>
              <a:rPr lang="en-US" sz="2000" dirty="0" err="1"/>
              <a:t>využití</a:t>
            </a:r>
            <a:r>
              <a:rPr lang="en-US" sz="2000" dirty="0"/>
              <a:t> </a:t>
            </a:r>
            <a:r>
              <a:rPr lang="en-US" sz="2000" dirty="0" err="1"/>
              <a:t>mediátora</a:t>
            </a:r>
            <a:r>
              <a:rPr lang="en-US" sz="2000" dirty="0"/>
              <a:t>, </a:t>
            </a:r>
            <a:r>
              <a:rPr lang="en-US" sz="2000" dirty="0" err="1"/>
              <a:t>pokud</a:t>
            </a:r>
            <a:r>
              <a:rPr lang="en-US" sz="2000" dirty="0"/>
              <a:t> je </a:t>
            </a:r>
            <a:r>
              <a:rPr lang="en-US" sz="2000" dirty="0" err="1"/>
              <a:t>napětí</a:t>
            </a:r>
            <a:r>
              <a:rPr lang="en-US" sz="2000" dirty="0"/>
              <a:t> </a:t>
            </a:r>
            <a:r>
              <a:rPr lang="en-US" sz="2000" dirty="0" err="1"/>
              <a:t>příliš</a:t>
            </a:r>
            <a:r>
              <a:rPr lang="en-US" sz="2000" dirty="0"/>
              <a:t> </a:t>
            </a:r>
            <a:r>
              <a:rPr lang="en-US" sz="2000" dirty="0" err="1"/>
              <a:t>vysoké</a:t>
            </a:r>
            <a:endParaRPr lang="en-US" sz="2000" dirty="0"/>
          </a:p>
          <a:p>
            <a:r>
              <a:rPr lang="en-US" sz="2000" b="1" dirty="0"/>
              <a:t>2. </a:t>
            </a:r>
            <a:r>
              <a:rPr lang="en-US" sz="2000" b="1" dirty="0" err="1"/>
              <a:t>Validace</a:t>
            </a:r>
            <a:endParaRPr lang="en-US" sz="2000" dirty="0"/>
          </a:p>
          <a:p>
            <a:pPr marL="342900" indent="-342900">
              <a:buFont typeface="Arial" panose="020B0604020202020204" pitchFamily="34" charset="0"/>
              <a:buChar char="•"/>
            </a:pPr>
            <a:r>
              <a:rPr lang="en-US" sz="2000" dirty="0" err="1"/>
              <a:t>uznání</a:t>
            </a:r>
            <a:r>
              <a:rPr lang="en-US" sz="2000" dirty="0"/>
              <a:t> </a:t>
            </a:r>
            <a:r>
              <a:rPr lang="en-US" sz="2000" dirty="0" err="1"/>
              <a:t>emocí</a:t>
            </a:r>
            <a:r>
              <a:rPr lang="en-US" sz="2000" dirty="0"/>
              <a:t> a </a:t>
            </a:r>
            <a:r>
              <a:rPr lang="en-US" sz="2000" dirty="0" err="1"/>
              <a:t>zkušeností</a:t>
            </a:r>
            <a:r>
              <a:rPr lang="en-US" sz="2000" dirty="0"/>
              <a:t> </a:t>
            </a:r>
            <a:r>
              <a:rPr lang="en-US" sz="2000" dirty="0" err="1"/>
              <a:t>ostatních</a:t>
            </a:r>
            <a:r>
              <a:rPr lang="en-US" sz="2000" dirty="0"/>
              <a:t> </a:t>
            </a:r>
            <a:r>
              <a:rPr lang="en-US" sz="2000" dirty="0" err="1"/>
              <a:t>členů</a:t>
            </a:r>
            <a:r>
              <a:rPr lang="en-US" sz="2000" dirty="0"/>
              <a:t> </a:t>
            </a:r>
            <a:r>
              <a:rPr lang="en-US" sz="2000" dirty="0" err="1"/>
              <a:t>týmu</a:t>
            </a:r>
            <a:r>
              <a:rPr lang="en-US" sz="2000" dirty="0"/>
              <a:t> („</a:t>
            </a:r>
            <a:r>
              <a:rPr lang="en-US" sz="2000" dirty="0" err="1"/>
              <a:t>Rozumím</a:t>
            </a:r>
            <a:r>
              <a:rPr lang="en-US" sz="2000" dirty="0"/>
              <a:t>, </a:t>
            </a:r>
            <a:r>
              <a:rPr lang="en-US" sz="2000" dirty="0" err="1"/>
              <a:t>že</a:t>
            </a:r>
            <a:r>
              <a:rPr lang="en-US" sz="2000" dirty="0"/>
              <a:t> to pro </a:t>
            </a:r>
            <a:r>
              <a:rPr lang="en-US" sz="2000" dirty="0" err="1"/>
              <a:t>tebe</a:t>
            </a:r>
            <a:r>
              <a:rPr lang="en-US" sz="2000" dirty="0"/>
              <a:t> </a:t>
            </a:r>
            <a:r>
              <a:rPr lang="en-US" sz="2000" dirty="0" err="1"/>
              <a:t>může</a:t>
            </a:r>
            <a:r>
              <a:rPr lang="en-US" sz="2000" dirty="0"/>
              <a:t> </a:t>
            </a:r>
            <a:r>
              <a:rPr lang="en-US" sz="2000" dirty="0" err="1"/>
              <a:t>být</a:t>
            </a:r>
            <a:r>
              <a:rPr lang="en-US" sz="2000" dirty="0"/>
              <a:t> </a:t>
            </a:r>
            <a:r>
              <a:rPr lang="en-US" sz="2000" dirty="0" err="1"/>
              <a:t>frustrující</a:t>
            </a:r>
            <a:r>
              <a:rPr lang="en-US" sz="2000" dirty="0"/>
              <a:t>…“)</a:t>
            </a:r>
          </a:p>
          <a:p>
            <a:r>
              <a:rPr lang="en-US" sz="2000" b="1" dirty="0"/>
              <a:t>3. </a:t>
            </a:r>
            <a:r>
              <a:rPr lang="en-US" sz="2000" b="1" dirty="0" err="1"/>
              <a:t>Návrat</a:t>
            </a:r>
            <a:r>
              <a:rPr lang="en-US" sz="2000" b="1" dirty="0"/>
              <a:t> k </a:t>
            </a:r>
            <a:r>
              <a:rPr lang="en-US" sz="2000" b="1" dirty="0" err="1"/>
              <a:t>hodnotám</a:t>
            </a:r>
            <a:endParaRPr lang="en-US" sz="2000" dirty="0"/>
          </a:p>
          <a:p>
            <a:pPr marL="342900" indent="-342900">
              <a:buFont typeface="Arial" panose="020B0604020202020204" pitchFamily="34" charset="0"/>
              <a:buChar char="•"/>
            </a:pPr>
            <a:r>
              <a:rPr lang="en-US" sz="2000" dirty="0" err="1"/>
              <a:t>připomenutí</a:t>
            </a:r>
            <a:r>
              <a:rPr lang="en-US" sz="2000" dirty="0"/>
              <a:t> </a:t>
            </a:r>
            <a:r>
              <a:rPr lang="en-US" sz="2000" dirty="0" err="1"/>
              <a:t>společného</a:t>
            </a:r>
            <a:r>
              <a:rPr lang="en-US" sz="2000" dirty="0"/>
              <a:t> </a:t>
            </a:r>
            <a:r>
              <a:rPr lang="en-US" sz="2000" dirty="0" err="1"/>
              <a:t>cíle</a:t>
            </a:r>
            <a:r>
              <a:rPr lang="en-US" sz="2000" dirty="0"/>
              <a:t> (</a:t>
            </a:r>
            <a:r>
              <a:rPr lang="en-US" sz="2000" dirty="0" err="1"/>
              <a:t>zotavení</a:t>
            </a:r>
            <a:r>
              <a:rPr lang="cs-CZ" sz="2000" dirty="0"/>
              <a:t> aj.</a:t>
            </a:r>
            <a:r>
              <a:rPr lang="en-US" sz="2000" dirty="0"/>
              <a:t>)</a:t>
            </a:r>
          </a:p>
          <a:p>
            <a:pPr marL="342900" indent="-342900">
              <a:buFont typeface="Arial" panose="020B0604020202020204" pitchFamily="34" charset="0"/>
              <a:buChar char="•"/>
            </a:pPr>
            <a:r>
              <a:rPr lang="en-US" sz="2000" dirty="0" err="1"/>
              <a:t>zdůraznění</a:t>
            </a:r>
            <a:r>
              <a:rPr lang="en-US" sz="2000" dirty="0"/>
              <a:t> </a:t>
            </a:r>
            <a:r>
              <a:rPr lang="en-US" sz="2000" dirty="0" err="1"/>
              <a:t>principů</a:t>
            </a:r>
            <a:r>
              <a:rPr lang="en-US" sz="2000" dirty="0"/>
              <a:t> </a:t>
            </a:r>
            <a:r>
              <a:rPr lang="en-US" sz="2000" dirty="0" err="1"/>
              <a:t>týmové</a:t>
            </a:r>
            <a:r>
              <a:rPr lang="en-US" sz="2000" dirty="0"/>
              <a:t> </a:t>
            </a:r>
            <a:r>
              <a:rPr lang="en-US" sz="2000" dirty="0" err="1"/>
              <a:t>spolupráce</a:t>
            </a:r>
            <a:endParaRPr lang="en-US" sz="2000" dirty="0"/>
          </a:p>
          <a:p>
            <a:r>
              <a:rPr lang="en-US" sz="2000" b="1" dirty="0"/>
              <a:t>4. </a:t>
            </a:r>
            <a:r>
              <a:rPr lang="en-US" sz="2000" b="1" dirty="0" err="1"/>
              <a:t>Datově</a:t>
            </a:r>
            <a:r>
              <a:rPr lang="en-US" sz="2000" b="1" dirty="0"/>
              <a:t> </a:t>
            </a:r>
            <a:r>
              <a:rPr lang="en-US" sz="2000" b="1" dirty="0" err="1"/>
              <a:t>podložená</a:t>
            </a:r>
            <a:r>
              <a:rPr lang="en-US" sz="2000" b="1" dirty="0"/>
              <a:t> </a:t>
            </a:r>
            <a:r>
              <a:rPr lang="en-US" sz="2000" b="1" dirty="0" err="1"/>
              <a:t>argumentace</a:t>
            </a:r>
            <a:endParaRPr lang="en-US" sz="2000" dirty="0"/>
          </a:p>
          <a:p>
            <a:pPr marL="342900" indent="-342900">
              <a:buFont typeface="Arial" panose="020B0604020202020204" pitchFamily="34" charset="0"/>
              <a:buChar char="•"/>
            </a:pPr>
            <a:r>
              <a:rPr lang="en-US" sz="2000" dirty="0" err="1"/>
              <a:t>odkaz</a:t>
            </a:r>
            <a:r>
              <a:rPr lang="en-US" sz="2000" dirty="0"/>
              <a:t> </a:t>
            </a:r>
            <a:r>
              <a:rPr lang="en-US" sz="2000" dirty="0" err="1"/>
              <a:t>na</a:t>
            </a:r>
            <a:r>
              <a:rPr lang="en-US" sz="2000" dirty="0"/>
              <a:t> </a:t>
            </a:r>
            <a:r>
              <a:rPr lang="en-US" sz="2000" dirty="0" err="1"/>
              <a:t>ověřené</a:t>
            </a:r>
            <a:r>
              <a:rPr lang="en-US" sz="2000" dirty="0"/>
              <a:t> </a:t>
            </a:r>
            <a:r>
              <a:rPr lang="en-US" sz="2000" dirty="0" err="1"/>
              <a:t>postupy</a:t>
            </a:r>
            <a:r>
              <a:rPr lang="en-US" sz="2000" dirty="0"/>
              <a:t>, guidelines a </a:t>
            </a:r>
            <a:r>
              <a:rPr lang="en-US" sz="2000" dirty="0" err="1"/>
              <a:t>výzkumné</a:t>
            </a:r>
            <a:r>
              <a:rPr lang="en-US" sz="2000" dirty="0"/>
              <a:t> </a:t>
            </a:r>
            <a:r>
              <a:rPr lang="en-US" sz="2000" dirty="0" err="1"/>
              <a:t>poznatky</a:t>
            </a:r>
            <a:endParaRPr lang="en-US" sz="2000" dirty="0"/>
          </a:p>
          <a:p>
            <a:pPr marL="342900" indent="-342900">
              <a:buFont typeface="Arial" panose="020B0604020202020204" pitchFamily="34" charset="0"/>
              <a:buChar char="•"/>
            </a:pPr>
            <a:r>
              <a:rPr lang="en-US" sz="2000" dirty="0" err="1"/>
              <a:t>společné</a:t>
            </a:r>
            <a:r>
              <a:rPr lang="en-US" sz="2000" dirty="0"/>
              <a:t> </a:t>
            </a:r>
            <a:r>
              <a:rPr lang="en-US" sz="2000" dirty="0" err="1"/>
              <a:t>vyhodnocení</a:t>
            </a:r>
            <a:r>
              <a:rPr lang="en-US" sz="2000" dirty="0"/>
              <a:t> </a:t>
            </a:r>
            <a:r>
              <a:rPr lang="en-US" sz="2000" dirty="0" err="1"/>
              <a:t>výsledků</a:t>
            </a:r>
            <a:r>
              <a:rPr lang="en-US" sz="2000" dirty="0"/>
              <a:t> (co </a:t>
            </a:r>
            <a:r>
              <a:rPr lang="en-US" sz="2000" dirty="0" err="1"/>
              <a:t>funguje</a:t>
            </a:r>
            <a:r>
              <a:rPr lang="en-US" sz="2000" dirty="0"/>
              <a:t> u </a:t>
            </a:r>
            <a:r>
              <a:rPr lang="en-US" sz="2000" dirty="0" err="1"/>
              <a:t>klientů</a:t>
            </a:r>
            <a:r>
              <a:rPr lang="en-US" sz="2000" dirty="0"/>
              <a:t> a co ne)</a:t>
            </a:r>
          </a:p>
          <a:p>
            <a:endParaRPr lang="en-US" sz="2000" dirty="0"/>
          </a:p>
        </p:txBody>
      </p:sp>
    </p:spTree>
    <p:extLst>
      <p:ext uri="{BB962C8B-B14F-4D97-AF65-F5344CB8AC3E}">
        <p14:creationId xmlns:p14="http://schemas.microsoft.com/office/powerpoint/2010/main" val="35109265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pic>
        <p:nvPicPr>
          <p:cNvPr id="661" name="Google Shape;661;g38466d4a1cf_2_32"/>
          <p:cNvPicPr preferRelativeResize="0"/>
          <p:nvPr/>
        </p:nvPicPr>
        <p:blipFill rotWithShape="1">
          <a:blip r:embed="rId3">
            <a:alphaModFix/>
          </a:blip>
          <a:srcRect/>
          <a:stretch/>
        </p:blipFill>
        <p:spPr>
          <a:xfrm>
            <a:off x="0" y="5807577"/>
            <a:ext cx="12192000" cy="1050423"/>
          </a:xfrm>
          <a:prstGeom prst="rect">
            <a:avLst/>
          </a:prstGeom>
          <a:noFill/>
          <a:ln>
            <a:noFill/>
          </a:ln>
        </p:spPr>
      </p:pic>
      <p:sp>
        <p:nvSpPr>
          <p:cNvPr id="662" name="Google Shape;662;g38466d4a1cf_2_32"/>
          <p:cNvSpPr txBox="1"/>
          <p:nvPr/>
        </p:nvSpPr>
        <p:spPr>
          <a:xfrm>
            <a:off x="902677" y="5263661"/>
            <a:ext cx="56973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cs-CZ" sz="18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Zdroj: Home - Professional Leadership Institute</a:t>
            </a:r>
            <a:endParaRPr sz="1400" b="0" i="0" u="none" strike="noStrike" cap="none">
              <a:solidFill>
                <a:srgbClr val="000000"/>
              </a:solidFill>
              <a:latin typeface="Arial"/>
              <a:ea typeface="Arial"/>
              <a:cs typeface="Arial"/>
              <a:sym typeface="Arial"/>
            </a:endParaRPr>
          </a:p>
        </p:txBody>
      </p:sp>
      <p:grpSp>
        <p:nvGrpSpPr>
          <p:cNvPr id="663" name="Google Shape;663;g38466d4a1cf_2_32"/>
          <p:cNvGrpSpPr/>
          <p:nvPr/>
        </p:nvGrpSpPr>
        <p:grpSpPr>
          <a:xfrm>
            <a:off x="736117" y="914401"/>
            <a:ext cx="10415525" cy="4174644"/>
            <a:chOff x="-1" y="0"/>
            <a:chExt cx="10319158" cy="2677800"/>
          </a:xfrm>
        </p:grpSpPr>
        <p:cxnSp>
          <p:nvCxnSpPr>
            <p:cNvPr id="664" name="Google Shape;664;g38466d4a1cf_2_32"/>
            <p:cNvCxnSpPr/>
            <p:nvPr/>
          </p:nvCxnSpPr>
          <p:spPr>
            <a:xfrm>
              <a:off x="0" y="0"/>
              <a:ext cx="92556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665" name="Google Shape;665;g38466d4a1cf_2_32"/>
            <p:cNvSpPr/>
            <p:nvPr/>
          </p:nvSpPr>
          <p:spPr>
            <a:xfrm>
              <a:off x="0" y="0"/>
              <a:ext cx="1851000" cy="2677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666" name="Google Shape;666;g38466d4a1cf_2_32"/>
            <p:cNvSpPr txBox="1"/>
            <p:nvPr/>
          </p:nvSpPr>
          <p:spPr>
            <a:xfrm>
              <a:off x="-1" y="0"/>
              <a:ext cx="2283929" cy="2677800"/>
            </a:xfrm>
            <a:prstGeom prst="rect">
              <a:avLst/>
            </a:pr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2800"/>
                <a:buFont typeface="Calibri"/>
                <a:buNone/>
              </a:pPr>
              <a:r>
                <a:rPr lang="cs-CZ" sz="3200" b="0" i="0" u="none" strike="noStrike" cap="none" dirty="0">
                  <a:solidFill>
                    <a:schemeClr val="dk1"/>
                  </a:solidFill>
                  <a:latin typeface="Calibri"/>
                  <a:ea typeface="Calibri"/>
                  <a:cs typeface="Calibri"/>
                  <a:sym typeface="Calibri"/>
                </a:rPr>
                <a:t>Dovednosti pro řešení konfliktů zahrnují:</a:t>
              </a:r>
              <a:endParaRPr sz="1600" b="0" i="0" u="none" strike="noStrike" cap="none" dirty="0">
                <a:solidFill>
                  <a:srgbClr val="000000"/>
                </a:solidFill>
                <a:latin typeface="Arial"/>
                <a:ea typeface="Arial"/>
                <a:cs typeface="Arial"/>
                <a:sym typeface="Arial"/>
              </a:endParaRPr>
            </a:p>
          </p:txBody>
        </p:sp>
        <p:sp>
          <p:nvSpPr>
            <p:cNvPr id="667" name="Google Shape;667;g38466d4a1cf_2_32"/>
            <p:cNvSpPr/>
            <p:nvPr/>
          </p:nvSpPr>
          <p:spPr>
            <a:xfrm>
              <a:off x="1989962" y="25233"/>
              <a:ext cx="7265700" cy="504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668" name="Google Shape;668;g38466d4a1cf_2_32"/>
            <p:cNvSpPr txBox="1"/>
            <p:nvPr/>
          </p:nvSpPr>
          <p:spPr>
            <a:xfrm>
              <a:off x="3053457" y="25233"/>
              <a:ext cx="7265700" cy="50460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cs-CZ" sz="2400" b="0" i="0" u="none" strike="noStrike" cap="none">
                  <a:solidFill>
                    <a:schemeClr val="dk1"/>
                  </a:solidFill>
                  <a:latin typeface="Calibri"/>
                  <a:ea typeface="Calibri"/>
                  <a:cs typeface="Calibri"/>
                  <a:sym typeface="Calibri"/>
                </a:rPr>
                <a:t>Aktivní naslouchání</a:t>
              </a:r>
              <a:endParaRPr sz="1800" b="0" i="0" u="none" strike="noStrike" cap="none">
                <a:solidFill>
                  <a:srgbClr val="000000"/>
                </a:solidFill>
                <a:latin typeface="Arial"/>
                <a:ea typeface="Arial"/>
                <a:cs typeface="Arial"/>
                <a:sym typeface="Arial"/>
              </a:endParaRPr>
            </a:p>
          </p:txBody>
        </p:sp>
        <p:cxnSp>
          <p:nvCxnSpPr>
            <p:cNvPr id="669" name="Google Shape;669;g38466d4a1cf_2_32"/>
            <p:cNvCxnSpPr/>
            <p:nvPr/>
          </p:nvCxnSpPr>
          <p:spPr>
            <a:xfrm>
              <a:off x="1851128" y="529909"/>
              <a:ext cx="7404600"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670" name="Google Shape;670;g38466d4a1cf_2_32"/>
            <p:cNvSpPr/>
            <p:nvPr/>
          </p:nvSpPr>
          <p:spPr>
            <a:xfrm>
              <a:off x="1989962" y="555142"/>
              <a:ext cx="7265700" cy="504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671" name="Google Shape;671;g38466d4a1cf_2_32"/>
            <p:cNvSpPr txBox="1"/>
            <p:nvPr/>
          </p:nvSpPr>
          <p:spPr>
            <a:xfrm>
              <a:off x="2987312" y="542487"/>
              <a:ext cx="7265700" cy="50460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cs-CZ" sz="2400" b="0" i="0" u="none" strike="noStrike" cap="none">
                  <a:solidFill>
                    <a:schemeClr val="dk1"/>
                  </a:solidFill>
                  <a:latin typeface="Calibri"/>
                  <a:ea typeface="Calibri"/>
                  <a:cs typeface="Calibri"/>
                  <a:sym typeface="Calibri"/>
                </a:rPr>
                <a:t>Trpělivost s ostatními</a:t>
              </a:r>
              <a:endParaRPr sz="1800" b="0" i="0" u="none" strike="noStrike" cap="none">
                <a:solidFill>
                  <a:srgbClr val="000000"/>
                </a:solidFill>
                <a:latin typeface="Arial"/>
                <a:ea typeface="Arial"/>
                <a:cs typeface="Arial"/>
                <a:sym typeface="Arial"/>
              </a:endParaRPr>
            </a:p>
          </p:txBody>
        </p:sp>
        <p:cxnSp>
          <p:nvCxnSpPr>
            <p:cNvPr id="672" name="Google Shape;672;g38466d4a1cf_2_32"/>
            <p:cNvCxnSpPr/>
            <p:nvPr/>
          </p:nvCxnSpPr>
          <p:spPr>
            <a:xfrm>
              <a:off x="1851128" y="1059818"/>
              <a:ext cx="7404600"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673" name="Google Shape;673;g38466d4a1cf_2_32"/>
            <p:cNvSpPr/>
            <p:nvPr/>
          </p:nvSpPr>
          <p:spPr>
            <a:xfrm>
              <a:off x="1989962" y="1085052"/>
              <a:ext cx="7265700" cy="504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674" name="Google Shape;674;g38466d4a1cf_2_32"/>
            <p:cNvSpPr txBox="1"/>
            <p:nvPr/>
          </p:nvSpPr>
          <p:spPr>
            <a:xfrm>
              <a:off x="3053457" y="1085051"/>
              <a:ext cx="7265700" cy="50460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cs-CZ" sz="2400" b="0" i="0" u="none" strike="noStrike" cap="none" dirty="0">
                  <a:solidFill>
                    <a:schemeClr val="dk1"/>
                  </a:solidFill>
                  <a:latin typeface="Calibri"/>
                  <a:ea typeface="Calibri"/>
                  <a:cs typeface="Calibri"/>
                  <a:sym typeface="Calibri"/>
                </a:rPr>
                <a:t>Efektivní sdělování vlastních názorů a umožnění ostatním, aby dělali totéž</a:t>
              </a:r>
              <a:endParaRPr sz="1800" b="0" i="0" u="none" strike="noStrike" cap="none" dirty="0">
                <a:solidFill>
                  <a:srgbClr val="000000"/>
                </a:solidFill>
                <a:latin typeface="Arial"/>
                <a:ea typeface="Arial"/>
                <a:cs typeface="Arial"/>
                <a:sym typeface="Arial"/>
              </a:endParaRPr>
            </a:p>
          </p:txBody>
        </p:sp>
        <p:cxnSp>
          <p:nvCxnSpPr>
            <p:cNvPr id="675" name="Google Shape;675;g38466d4a1cf_2_32"/>
            <p:cNvCxnSpPr/>
            <p:nvPr/>
          </p:nvCxnSpPr>
          <p:spPr>
            <a:xfrm>
              <a:off x="1851128" y="1589727"/>
              <a:ext cx="7404600"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676" name="Google Shape;676;g38466d4a1cf_2_32"/>
            <p:cNvSpPr/>
            <p:nvPr/>
          </p:nvSpPr>
          <p:spPr>
            <a:xfrm>
              <a:off x="1989962" y="1614961"/>
              <a:ext cx="7265700" cy="504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677" name="Google Shape;677;g38466d4a1cf_2_32"/>
            <p:cNvSpPr txBox="1"/>
            <p:nvPr/>
          </p:nvSpPr>
          <p:spPr>
            <a:xfrm>
              <a:off x="3053457" y="1602305"/>
              <a:ext cx="7265700" cy="50460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cs-CZ" sz="2400" b="0" i="0" u="none" strike="noStrike" cap="none" dirty="0">
                  <a:solidFill>
                    <a:schemeClr val="dk1"/>
                  </a:solidFill>
                  <a:latin typeface="Calibri"/>
                  <a:ea typeface="Calibri"/>
                  <a:cs typeface="Calibri"/>
                  <a:sym typeface="Calibri"/>
                </a:rPr>
                <a:t>Udržování pozitivního myšlení a přístupu</a:t>
              </a:r>
              <a:endParaRPr sz="1800" b="0" i="0" u="none" strike="noStrike" cap="none" dirty="0">
                <a:solidFill>
                  <a:srgbClr val="000000"/>
                </a:solidFill>
                <a:latin typeface="Arial"/>
                <a:ea typeface="Arial"/>
                <a:cs typeface="Arial"/>
                <a:sym typeface="Arial"/>
              </a:endParaRPr>
            </a:p>
          </p:txBody>
        </p:sp>
        <p:cxnSp>
          <p:nvCxnSpPr>
            <p:cNvPr id="678" name="Google Shape;678;g38466d4a1cf_2_32"/>
            <p:cNvCxnSpPr/>
            <p:nvPr/>
          </p:nvCxnSpPr>
          <p:spPr>
            <a:xfrm>
              <a:off x="1851128" y="2119636"/>
              <a:ext cx="7404600"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679" name="Google Shape;679;g38466d4a1cf_2_32"/>
            <p:cNvSpPr/>
            <p:nvPr/>
          </p:nvSpPr>
          <p:spPr>
            <a:xfrm>
              <a:off x="1989962" y="2144870"/>
              <a:ext cx="7265700" cy="504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0" i="0" u="none" strike="noStrike" cap="none">
                <a:solidFill>
                  <a:srgbClr val="000000"/>
                </a:solidFill>
                <a:latin typeface="Arial"/>
                <a:ea typeface="Arial"/>
                <a:cs typeface="Arial"/>
                <a:sym typeface="Arial"/>
              </a:endParaRPr>
            </a:p>
          </p:txBody>
        </p:sp>
        <p:sp>
          <p:nvSpPr>
            <p:cNvPr id="680" name="Google Shape;680;g38466d4a1cf_2_32"/>
            <p:cNvSpPr txBox="1"/>
            <p:nvPr/>
          </p:nvSpPr>
          <p:spPr>
            <a:xfrm>
              <a:off x="3053457" y="2132214"/>
              <a:ext cx="7265700" cy="504600"/>
            </a:xfrm>
            <a:prstGeom prst="rect">
              <a:avLst/>
            </a:prstGeom>
            <a:no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chemeClr val="dk1"/>
                </a:buClr>
                <a:buSzPts val="1800"/>
                <a:buFont typeface="Calibri"/>
                <a:buNone/>
              </a:pPr>
              <a:r>
                <a:rPr lang="cs-CZ" sz="2400" b="0" i="0" u="none" strike="noStrike" cap="none" dirty="0">
                  <a:solidFill>
                    <a:schemeClr val="dk1"/>
                  </a:solidFill>
                  <a:latin typeface="Calibri"/>
                  <a:ea typeface="Calibri"/>
                  <a:cs typeface="Calibri"/>
                  <a:sym typeface="Calibri"/>
                </a:rPr>
                <a:t>Zachování nestrannosti při řešení konfliktů mezi jinými osobami </a:t>
              </a:r>
              <a:endParaRPr sz="1800" b="0" i="0" u="none" strike="noStrike" cap="none" dirty="0">
                <a:solidFill>
                  <a:srgbClr val="000000"/>
                </a:solidFill>
                <a:latin typeface="Arial"/>
                <a:ea typeface="Arial"/>
                <a:cs typeface="Arial"/>
                <a:sym typeface="Arial"/>
              </a:endParaRPr>
            </a:p>
          </p:txBody>
        </p:sp>
        <p:cxnSp>
          <p:nvCxnSpPr>
            <p:cNvPr id="681" name="Google Shape;681;g38466d4a1cf_2_32"/>
            <p:cNvCxnSpPr/>
            <p:nvPr/>
          </p:nvCxnSpPr>
          <p:spPr>
            <a:xfrm>
              <a:off x="1851128" y="2649545"/>
              <a:ext cx="7404600"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
          <p:cNvSpPr txBox="1">
            <a:spLocks noGrp="1"/>
          </p:cNvSpPr>
          <p:nvPr>
            <p:ph type="title"/>
          </p:nvPr>
        </p:nvSpPr>
        <p:spPr>
          <a:xfrm>
            <a:off x="587200" y="384810"/>
            <a:ext cx="9302854" cy="9556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5A8BA"/>
              </a:buClr>
              <a:buSzPts val="3200"/>
              <a:buFont typeface="Calibri"/>
              <a:buNone/>
            </a:pPr>
            <a:r>
              <a:rPr lang="cs-CZ" sz="3200">
                <a:solidFill>
                  <a:srgbClr val="25A8BA"/>
                </a:solidFill>
                <a:latin typeface="Calibri"/>
                <a:ea typeface="Calibri"/>
                <a:cs typeface="Calibri"/>
                <a:sym typeface="Calibri"/>
              </a:rPr>
              <a:t>Něco o EU-PROMENS</a:t>
            </a:r>
            <a:endParaRPr/>
          </a:p>
        </p:txBody>
      </p:sp>
      <p:sp>
        <p:nvSpPr>
          <p:cNvPr id="331" name="Google Shape;331;p4"/>
          <p:cNvSpPr txBox="1">
            <a:spLocks noGrp="1"/>
          </p:cNvSpPr>
          <p:nvPr>
            <p:ph type="body" idx="1"/>
          </p:nvPr>
        </p:nvSpPr>
        <p:spPr>
          <a:xfrm>
            <a:off x="587200" y="1571242"/>
            <a:ext cx="10766600" cy="5137902"/>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25A8BA"/>
              </a:buClr>
              <a:buSzPts val="2800"/>
              <a:buNone/>
            </a:pPr>
            <a:r>
              <a:rPr lang="cs-CZ" b="1">
                <a:solidFill>
                  <a:srgbClr val="25A8BA"/>
                </a:solidFill>
                <a:latin typeface="Calibri"/>
                <a:ea typeface="Calibri"/>
                <a:cs typeface="Calibri"/>
                <a:sym typeface="Calibri"/>
              </a:rPr>
              <a:t>EU-PROMENS (European PROgramme for Mental health Exchanges, Networking and Skills)</a:t>
            </a:r>
            <a:r>
              <a:rPr lang="cs-CZ" sz="2400">
                <a:latin typeface="Calibri"/>
                <a:ea typeface="Calibri"/>
                <a:cs typeface="Calibri"/>
                <a:sym typeface="Calibri"/>
              </a:rPr>
              <a:t> </a:t>
            </a:r>
            <a:r>
              <a:rPr lang="cs-CZ" sz="2400" i="1">
                <a:latin typeface="Calibri"/>
                <a:ea typeface="Calibri"/>
                <a:cs typeface="Calibri"/>
                <a:sym typeface="Calibri"/>
              </a:rPr>
              <a:t> </a:t>
            </a:r>
            <a:r>
              <a:rPr lang="cs-CZ" sz="2400">
                <a:latin typeface="Calibri"/>
                <a:ea typeface="Calibri"/>
                <a:cs typeface="Calibri"/>
                <a:sym typeface="Calibri"/>
              </a:rPr>
              <a:t>je program rozvoje dovedností v oblasti duševního zdraví financovaný z programu EU4Health a realizovaný projektovým konsorciem (GFA Consulting Group GmbH, Trimbos Instituut a Mental Health Europe) v období od ledna 2024 do prosince 2026. </a:t>
            </a:r>
            <a:endParaRPr/>
          </a:p>
          <a:p>
            <a:pPr marL="0" lvl="0" indent="0" algn="just" rtl="0">
              <a:lnSpc>
                <a:spcPct val="90000"/>
              </a:lnSpc>
              <a:spcBef>
                <a:spcPts val="1000"/>
              </a:spcBef>
              <a:spcAft>
                <a:spcPts val="0"/>
              </a:spcAft>
              <a:buClr>
                <a:schemeClr val="dk1"/>
              </a:buClr>
              <a:buSzPts val="2400"/>
              <a:buNone/>
            </a:pPr>
            <a:r>
              <a:rPr lang="cs-CZ" sz="2400">
                <a:latin typeface="Calibri"/>
                <a:ea typeface="Calibri"/>
                <a:cs typeface="Calibri"/>
                <a:sym typeface="Calibri"/>
              </a:rPr>
              <a:t>Cílem projektu je posílit a rozvinout dovednosti odborníků v oblasti duševního zdraví v celé Evropě. Program realizuje stěžejní iniciativu č. 15 „Iniciativa za lépe vyškolené odborníky v EU a zvýšení jejich počtu“ sdělení Komise o komplexním přístupu k duševnímu zdraví. </a:t>
            </a:r>
            <a:endParaRPr/>
          </a:p>
        </p:txBody>
      </p:sp>
      <p:pic>
        <p:nvPicPr>
          <p:cNvPr id="332" name="Google Shape;332;p4"/>
          <p:cNvPicPr preferRelativeResize="0"/>
          <p:nvPr/>
        </p:nvPicPr>
        <p:blipFill rotWithShape="1">
          <a:blip r:embed="rId3">
            <a:alphaModFix/>
          </a:blip>
          <a:srcRect/>
          <a:stretch/>
        </p:blipFill>
        <p:spPr>
          <a:xfrm>
            <a:off x="0" y="5807577"/>
            <a:ext cx="12192000" cy="1050423"/>
          </a:xfrm>
          <a:prstGeom prst="rect">
            <a:avLst/>
          </a:prstGeom>
          <a:noFill/>
          <a:ln>
            <a:noFill/>
          </a:ln>
        </p:spPr>
      </p:pic>
      <p:pic>
        <p:nvPicPr>
          <p:cNvPr id="333" name="Google Shape;333;p4"/>
          <p:cNvPicPr preferRelativeResize="0"/>
          <p:nvPr/>
        </p:nvPicPr>
        <p:blipFill rotWithShape="1">
          <a:blip r:embed="rId4">
            <a:alphaModFix/>
          </a:blip>
          <a:srcRect/>
          <a:stretch/>
        </p:blipFill>
        <p:spPr>
          <a:xfrm>
            <a:off x="5581084" y="4916619"/>
            <a:ext cx="1469838" cy="750794"/>
          </a:xfrm>
          <a:prstGeom prst="rect">
            <a:avLst/>
          </a:prstGeom>
          <a:noFill/>
          <a:ln>
            <a:noFill/>
          </a:ln>
        </p:spPr>
      </p:pic>
      <p:pic>
        <p:nvPicPr>
          <p:cNvPr id="334" name="Google Shape;334;p4"/>
          <p:cNvPicPr preferRelativeResize="0"/>
          <p:nvPr/>
        </p:nvPicPr>
        <p:blipFill rotWithShape="1">
          <a:blip r:embed="rId5">
            <a:alphaModFix/>
          </a:blip>
          <a:srcRect/>
          <a:stretch/>
        </p:blipFill>
        <p:spPr>
          <a:xfrm>
            <a:off x="1919939" y="4998114"/>
            <a:ext cx="1421840" cy="570368"/>
          </a:xfrm>
          <a:prstGeom prst="rect">
            <a:avLst/>
          </a:prstGeom>
          <a:noFill/>
          <a:ln>
            <a:noFill/>
          </a:ln>
        </p:spPr>
      </p:pic>
      <p:pic>
        <p:nvPicPr>
          <p:cNvPr id="335" name="Google Shape;335;p4"/>
          <p:cNvPicPr preferRelativeResize="0"/>
          <p:nvPr/>
        </p:nvPicPr>
        <p:blipFill rotWithShape="1">
          <a:blip r:embed="rId6">
            <a:alphaModFix/>
          </a:blip>
          <a:srcRect/>
          <a:stretch/>
        </p:blipFill>
        <p:spPr>
          <a:xfrm>
            <a:off x="3928979" y="4943297"/>
            <a:ext cx="1212101" cy="697439"/>
          </a:xfrm>
          <a:prstGeom prst="rect">
            <a:avLst/>
          </a:prstGeom>
          <a:noFill/>
          <a:ln>
            <a:noFill/>
          </a:ln>
        </p:spPr>
      </p:pic>
      <p:pic>
        <p:nvPicPr>
          <p:cNvPr id="336" name="Google Shape;336;p4"/>
          <p:cNvPicPr preferRelativeResize="0"/>
          <p:nvPr/>
        </p:nvPicPr>
        <p:blipFill rotWithShape="1">
          <a:blip r:embed="rId7">
            <a:alphaModFix/>
          </a:blip>
          <a:srcRect/>
          <a:stretch/>
        </p:blipFill>
        <p:spPr>
          <a:xfrm>
            <a:off x="7808118" y="5071167"/>
            <a:ext cx="2469029" cy="52644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0"/>
        <p:cNvGrpSpPr/>
        <p:nvPr/>
      </p:nvGrpSpPr>
      <p:grpSpPr>
        <a:xfrm>
          <a:off x="0" y="0"/>
          <a:ext cx="0" cy="0"/>
          <a:chOff x="0" y="0"/>
          <a:chExt cx="0" cy="0"/>
        </a:xfrm>
      </p:grpSpPr>
      <p:sp>
        <p:nvSpPr>
          <p:cNvPr id="701" name="Google Shape;701;g38466d4a1cf_2_69"/>
          <p:cNvSpPr txBox="1">
            <a:spLocks noGrp="1"/>
          </p:cNvSpPr>
          <p:nvPr>
            <p:ph type="title"/>
          </p:nvPr>
        </p:nvSpPr>
        <p:spPr>
          <a:xfrm>
            <a:off x="4870000" y="2667950"/>
            <a:ext cx="7199100" cy="12972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2"/>
              </a:buClr>
              <a:buSzPct val="100000"/>
              <a:buFont typeface="Calibri"/>
              <a:buNone/>
            </a:pPr>
            <a:r>
              <a:rPr lang="cs-CZ" sz="4000">
                <a:solidFill>
                  <a:schemeClr val="dk2"/>
                </a:solidFill>
                <a:latin typeface="Calibri"/>
                <a:ea typeface="Calibri"/>
                <a:cs typeface="Calibri"/>
                <a:sym typeface="Calibri"/>
              </a:rPr>
              <a:t>Pusťme se do </a:t>
            </a:r>
            <a:r>
              <a:rPr lang="cs-CZ" sz="4000">
                <a:solidFill>
                  <a:schemeClr val="accent5"/>
                </a:solidFill>
                <a:latin typeface="Calibri"/>
                <a:ea typeface="Calibri"/>
                <a:cs typeface="Calibri"/>
                <a:sym typeface="Calibri"/>
              </a:rPr>
              <a:t>diskuze</a:t>
            </a:r>
            <a:endParaRPr sz="4000">
              <a:solidFill>
                <a:schemeClr val="accent5"/>
              </a:solidFill>
              <a:latin typeface="Calibri"/>
              <a:ea typeface="Calibri"/>
              <a:cs typeface="Calibri"/>
              <a:sym typeface="Calibri"/>
            </a:endParaRPr>
          </a:p>
          <a:p>
            <a:pPr marL="0" lvl="0" indent="0" algn="l" rtl="0">
              <a:lnSpc>
                <a:spcPct val="90000"/>
              </a:lnSpc>
              <a:spcBef>
                <a:spcPts val="0"/>
              </a:spcBef>
              <a:spcAft>
                <a:spcPts val="0"/>
              </a:spcAft>
              <a:buClr>
                <a:schemeClr val="dk2"/>
              </a:buClr>
              <a:buSzPct val="100000"/>
              <a:buFont typeface="Calibri"/>
              <a:buNone/>
            </a:pPr>
            <a:endParaRPr sz="4000">
              <a:solidFill>
                <a:schemeClr val="dk2"/>
              </a:solidFill>
            </a:endParaRPr>
          </a:p>
          <a:p>
            <a:pPr marL="457200" lvl="0" indent="-439419" algn="l" rtl="0">
              <a:lnSpc>
                <a:spcPct val="100000"/>
              </a:lnSpc>
              <a:spcBef>
                <a:spcPts val="0"/>
              </a:spcBef>
              <a:spcAft>
                <a:spcPts val="0"/>
              </a:spcAft>
              <a:buSzPct val="100000"/>
              <a:buFont typeface="Arial"/>
              <a:buChar char="•"/>
            </a:pPr>
            <a:r>
              <a:rPr lang="cs-CZ" sz="2800"/>
              <a:t>Co je obvyklým zdrojem konfliktů v týmech?</a:t>
            </a:r>
            <a:endParaRPr sz="2800"/>
          </a:p>
          <a:p>
            <a:pPr marL="457200" lvl="0" indent="-388620" algn="l" rtl="0">
              <a:lnSpc>
                <a:spcPct val="100000"/>
              </a:lnSpc>
              <a:spcBef>
                <a:spcPts val="0"/>
              </a:spcBef>
              <a:spcAft>
                <a:spcPts val="0"/>
              </a:spcAft>
              <a:buSzPct val="100000"/>
              <a:buFont typeface="Arial"/>
              <a:buChar char="•"/>
            </a:pPr>
            <a:r>
              <a:rPr lang="cs-CZ" sz="2800"/>
              <a:t>Jaké máte nástroje pro efektivní řešení konfliktů?</a:t>
            </a:r>
            <a:endParaRPr sz="2800"/>
          </a:p>
          <a:p>
            <a:pPr marL="457200" lvl="0" indent="-388620" algn="l" rtl="0">
              <a:lnSpc>
                <a:spcPct val="100000"/>
              </a:lnSpc>
              <a:spcBef>
                <a:spcPts val="0"/>
              </a:spcBef>
              <a:spcAft>
                <a:spcPts val="0"/>
              </a:spcAft>
              <a:buSzPct val="100000"/>
              <a:buFont typeface="Arial"/>
              <a:buChar char="•"/>
            </a:pPr>
            <a:r>
              <a:rPr lang="cs-CZ" sz="2800"/>
              <a:t>Máte v rámci organizace postup pro řešení konfliktů?</a:t>
            </a:r>
            <a:endParaRPr sz="2800"/>
          </a:p>
          <a:p>
            <a:pPr marL="0" lvl="0" indent="0" algn="l" rtl="0">
              <a:lnSpc>
                <a:spcPct val="90000"/>
              </a:lnSpc>
              <a:spcBef>
                <a:spcPts val="0"/>
              </a:spcBef>
              <a:spcAft>
                <a:spcPts val="0"/>
              </a:spcAft>
              <a:buClr>
                <a:schemeClr val="dk2"/>
              </a:buClr>
              <a:buSzPct val="100000"/>
              <a:buFont typeface="Calibri"/>
              <a:buNone/>
            </a:pPr>
            <a:endParaRPr sz="4000">
              <a:solidFill>
                <a:schemeClr val="dk2"/>
              </a:solidFill>
            </a:endParaRPr>
          </a:p>
        </p:txBody>
      </p:sp>
      <p:pic>
        <p:nvPicPr>
          <p:cNvPr id="702" name="Google Shape;702;g38466d4a1cf_2_69" descr="Chat"/>
          <p:cNvPicPr preferRelativeResize="0"/>
          <p:nvPr/>
        </p:nvPicPr>
        <p:blipFill rotWithShape="1">
          <a:blip r:embed="rId3">
            <a:alphaModFix/>
          </a:blip>
          <a:srcRect/>
          <a:stretch/>
        </p:blipFill>
        <p:spPr>
          <a:xfrm>
            <a:off x="340470" y="1815320"/>
            <a:ext cx="4141760" cy="4137064"/>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35"/>
          <p:cNvSpPr txBox="1">
            <a:spLocks noGrp="1"/>
          </p:cNvSpPr>
          <p:nvPr>
            <p:ph type="ctrTitle"/>
          </p:nvPr>
        </p:nvSpPr>
        <p:spPr>
          <a:xfrm>
            <a:off x="2943770" y="2791006"/>
            <a:ext cx="8510744" cy="103068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F5496"/>
              </a:buClr>
              <a:buSzPts val="8000"/>
              <a:buFont typeface="Calibri"/>
              <a:buNone/>
            </a:pPr>
            <a:r>
              <a:rPr lang="cs-CZ" sz="6600" b="1"/>
              <a:t>Modul pro pokročilé 3</a:t>
            </a:r>
            <a:endParaRPr sz="6600"/>
          </a:p>
        </p:txBody>
      </p:sp>
      <p:sp>
        <p:nvSpPr>
          <p:cNvPr id="755" name="Google Shape;755;p35"/>
          <p:cNvSpPr txBox="1">
            <a:spLocks noGrp="1"/>
          </p:cNvSpPr>
          <p:nvPr>
            <p:ph type="subTitle" idx="1"/>
          </p:nvPr>
        </p:nvSpPr>
        <p:spPr>
          <a:xfrm>
            <a:off x="3050717" y="4186830"/>
            <a:ext cx="7691406" cy="56990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F5597"/>
              </a:buClr>
              <a:buSzPts val="2200"/>
              <a:buNone/>
            </a:pPr>
            <a:r>
              <a:rPr lang="cs-CZ" b="1">
                <a:solidFill>
                  <a:srgbClr val="2F5597"/>
                </a:solidFill>
              </a:rPr>
              <a:t>Komunikace v rámci týmu, reflexe, společné rozhodování</a:t>
            </a:r>
            <a:endParaRPr b="1">
              <a:solidFill>
                <a:srgbClr val="2F5597"/>
              </a:solidFill>
            </a:endParaRPr>
          </a:p>
          <a:p>
            <a:pPr marL="0" lvl="0" indent="0" algn="l" rtl="0">
              <a:lnSpc>
                <a:spcPct val="90000"/>
              </a:lnSpc>
              <a:spcBef>
                <a:spcPts val="0"/>
              </a:spcBef>
              <a:spcAft>
                <a:spcPts val="0"/>
              </a:spcAft>
              <a:buClr>
                <a:srgbClr val="2F5597"/>
              </a:buClr>
              <a:buSzPts val="2200"/>
              <a:buNone/>
            </a:pPr>
            <a:endParaRPr b="1">
              <a:solidFill>
                <a:srgbClr val="2F5597"/>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g38466d4a1cf_2_119"/>
          <p:cNvSpPr txBox="1">
            <a:spLocks noGrp="1"/>
          </p:cNvSpPr>
          <p:nvPr>
            <p:ph type="title"/>
          </p:nvPr>
        </p:nvSpPr>
        <p:spPr>
          <a:xfrm>
            <a:off x="587200" y="384810"/>
            <a:ext cx="9303000" cy="9558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1400"/>
              </a:spcBef>
              <a:spcAft>
                <a:spcPts val="400"/>
              </a:spcAft>
              <a:buClr>
                <a:schemeClr val="dk1"/>
              </a:buClr>
              <a:buSzPts val="1100"/>
              <a:buFont typeface="Arial"/>
              <a:buNone/>
            </a:pPr>
            <a:r>
              <a:rPr lang="cs-CZ" sz="2600" b="1" dirty="0">
                <a:latin typeface="Arial"/>
                <a:ea typeface="Arial"/>
                <a:cs typeface="Arial"/>
                <a:sym typeface="Arial"/>
              </a:rPr>
              <a:t>Cíle týmové komunikace</a:t>
            </a:r>
            <a:endParaRPr dirty="0"/>
          </a:p>
        </p:txBody>
      </p:sp>
      <p:sp>
        <p:nvSpPr>
          <p:cNvPr id="795" name="Google Shape;795;g38466d4a1cf_2_119"/>
          <p:cNvSpPr txBox="1"/>
          <p:nvPr/>
        </p:nvSpPr>
        <p:spPr>
          <a:xfrm>
            <a:off x="988225" y="1564100"/>
            <a:ext cx="10293600" cy="3822909"/>
          </a:xfrm>
          <a:prstGeom prst="rect">
            <a:avLst/>
          </a:prstGeom>
          <a:noFill/>
          <a:ln>
            <a:noFill/>
          </a:ln>
        </p:spPr>
        <p:txBody>
          <a:bodyPr spcFirstLastPara="1" wrap="square" lIns="91425" tIns="91425" rIns="91425" bIns="91425" anchor="t" anchorCtr="0">
            <a:noAutofit/>
          </a:bodyPr>
          <a:lstStyle/>
          <a:p>
            <a:pPr marL="457200" lvl="0" indent="-457200">
              <a:buSzPts val="1800"/>
              <a:buFont typeface="Arial" panose="020B0604020202020204" pitchFamily="34" charset="0"/>
              <a:buChar char="•"/>
            </a:pPr>
            <a:r>
              <a:rPr lang="cs-CZ" sz="2800" dirty="0">
                <a:solidFill>
                  <a:srgbClr val="1B1B1B"/>
                </a:solidFill>
                <a:highlight>
                  <a:srgbClr val="F5FFF0"/>
                </a:highlight>
                <a:latin typeface="Calibri"/>
                <a:ea typeface="Calibri"/>
                <a:cs typeface="Calibri"/>
                <a:sym typeface="Calibri"/>
              </a:rPr>
              <a:t>dosáhnout společného porozumění při komunikaci mezi jednotlivými rolemi a profesemi</a:t>
            </a:r>
          </a:p>
          <a:p>
            <a:pPr marL="457200" lvl="0" indent="-457200">
              <a:buSzPts val="1800"/>
              <a:buFont typeface="Arial" panose="020B0604020202020204" pitchFamily="34" charset="0"/>
              <a:buChar char="•"/>
            </a:pPr>
            <a:r>
              <a:rPr lang="cs-CZ" sz="2800" dirty="0">
                <a:solidFill>
                  <a:srgbClr val="1B1B1B"/>
                </a:solidFill>
                <a:highlight>
                  <a:srgbClr val="F5FFF0"/>
                </a:highlight>
                <a:latin typeface="Calibri"/>
                <a:ea typeface="Calibri"/>
                <a:cs typeface="Calibri"/>
                <a:sym typeface="Calibri"/>
              </a:rPr>
              <a:t>aktivně poskytovat informace členům týmu a ostatním týmům</a:t>
            </a:r>
          </a:p>
          <a:p>
            <a:pPr marL="457200" lvl="0" indent="-457200">
              <a:buSzPts val="1800"/>
              <a:buFont typeface="Arial" panose="020B0604020202020204" pitchFamily="34" charset="0"/>
              <a:buChar char="•"/>
            </a:pPr>
            <a:r>
              <a:rPr lang="cs-CZ" sz="2800" dirty="0">
                <a:solidFill>
                  <a:srgbClr val="1B1B1B"/>
                </a:solidFill>
                <a:highlight>
                  <a:srgbClr val="F5FFF0"/>
                </a:highlight>
                <a:latin typeface="Calibri"/>
                <a:ea typeface="Calibri"/>
                <a:cs typeface="Calibri"/>
                <a:sym typeface="Calibri"/>
              </a:rPr>
              <a:t>zajistili důkladné pochopení situace</a:t>
            </a:r>
          </a:p>
          <a:p>
            <a:pPr marL="457200" indent="-457200">
              <a:buSzPts val="1800"/>
              <a:buFont typeface="Arial" panose="020B0604020202020204" pitchFamily="34" charset="0"/>
              <a:buChar char="•"/>
            </a:pPr>
            <a:r>
              <a:rPr lang="cs-CZ" sz="2800" dirty="0">
                <a:solidFill>
                  <a:srgbClr val="1B1B1B"/>
                </a:solidFill>
                <a:highlight>
                  <a:srgbClr val="F5FFF0"/>
                </a:highlight>
                <a:latin typeface="Calibri"/>
                <a:ea typeface="Calibri"/>
                <a:cs typeface="Calibri"/>
                <a:sym typeface="Calibri"/>
              </a:rPr>
              <a:t>vytvářet procesy a nástroje pro zlepšení výměny informací v rámci týmů i mezi nimi</a:t>
            </a:r>
            <a:endParaRPr lang="cs-CZ" sz="2000" dirty="0"/>
          </a:p>
          <a:p>
            <a:pPr lvl="0">
              <a:buSzPts val="1800"/>
            </a:pPr>
            <a:endParaRPr lang="cs-CZ" sz="2000" dirty="0"/>
          </a:p>
          <a:p>
            <a:pPr lvl="0">
              <a:buSzPts val="1800"/>
            </a:pPr>
            <a:endParaRPr lang="cs-CZ" sz="2800" dirty="0">
              <a:solidFill>
                <a:srgbClr val="1B1B1B"/>
              </a:solidFill>
              <a:highlight>
                <a:srgbClr val="F5FFF0"/>
              </a:highlight>
              <a:latin typeface="Calibri"/>
              <a:ea typeface="Calibri"/>
              <a:cs typeface="Calibri"/>
              <a:sym typeface="Calibri"/>
            </a:endParaRPr>
          </a:p>
        </p:txBody>
      </p:sp>
      <p:sp>
        <p:nvSpPr>
          <p:cNvPr id="5" name="Google Shape;761;g38447a4d823_0_246"/>
          <p:cNvSpPr txBox="1"/>
          <p:nvPr/>
        </p:nvSpPr>
        <p:spPr>
          <a:xfrm>
            <a:off x="8777938" y="5387009"/>
            <a:ext cx="27432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cs-CZ" sz="18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https://pmc.ncbi.nlm.nih.gov/articles/PMC8873279/</a:t>
            </a:r>
            <a:r>
              <a:rPr lang="cs-CZ" sz="18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g38466d4a1cf_2_119"/>
          <p:cNvSpPr txBox="1">
            <a:spLocks noGrp="1"/>
          </p:cNvSpPr>
          <p:nvPr>
            <p:ph type="title"/>
          </p:nvPr>
        </p:nvSpPr>
        <p:spPr>
          <a:xfrm>
            <a:off x="587200" y="384810"/>
            <a:ext cx="9303000" cy="9558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1400"/>
              </a:spcBef>
              <a:spcAft>
                <a:spcPts val="400"/>
              </a:spcAft>
              <a:buClr>
                <a:schemeClr val="dk1"/>
              </a:buClr>
              <a:buSzPts val="1100"/>
              <a:buFont typeface="Arial"/>
              <a:buNone/>
            </a:pPr>
            <a:r>
              <a:rPr lang="cs-CZ" sz="2600" b="1">
                <a:latin typeface="Arial"/>
                <a:ea typeface="Arial"/>
                <a:cs typeface="Arial"/>
                <a:sym typeface="Arial"/>
              </a:rPr>
              <a:t>Rizika špatné komunikace</a:t>
            </a:r>
            <a:endParaRPr/>
          </a:p>
        </p:txBody>
      </p:sp>
      <p:sp>
        <p:nvSpPr>
          <p:cNvPr id="795" name="Google Shape;795;g38466d4a1cf_2_119"/>
          <p:cNvSpPr txBox="1"/>
          <p:nvPr/>
        </p:nvSpPr>
        <p:spPr>
          <a:xfrm>
            <a:off x="988225" y="1564100"/>
            <a:ext cx="10293600" cy="3822909"/>
          </a:xfrm>
          <a:prstGeom prst="rect">
            <a:avLst/>
          </a:prstGeom>
          <a:noFill/>
          <a:ln>
            <a:noFill/>
          </a:ln>
        </p:spPr>
        <p:txBody>
          <a:bodyPr spcFirstLastPara="1" wrap="square" lIns="91425" tIns="91425" rIns="91425" bIns="91425" anchor="t" anchorCtr="0">
            <a:noAutofit/>
          </a:bodyPr>
          <a:lstStyle/>
          <a:p>
            <a:pPr marL="0" lvl="0" indent="0" algn="l" rtl="0">
              <a:spcBef>
                <a:spcPts val="1200"/>
              </a:spcBef>
              <a:spcAft>
                <a:spcPts val="0"/>
              </a:spcAft>
              <a:buNone/>
            </a:pPr>
            <a:r>
              <a:rPr lang="cs-CZ" sz="2600" b="1" dirty="0">
                <a:solidFill>
                  <a:schemeClr val="dk1"/>
                </a:solidFill>
              </a:rPr>
              <a:t>Chyby v léčbě:</a:t>
            </a:r>
            <a:r>
              <a:rPr lang="cs-CZ" sz="2600" dirty="0">
                <a:solidFill>
                  <a:schemeClr val="dk1"/>
                </a:solidFill>
              </a:rPr>
              <a:t> opomenutí důležité anamnézy, duplicita medikace (</a:t>
            </a:r>
            <a:r>
              <a:rPr lang="cs-CZ" sz="2600" dirty="0" err="1">
                <a:solidFill>
                  <a:schemeClr val="dk1"/>
                </a:solidFill>
              </a:rPr>
              <a:t>polypragmázie</a:t>
            </a:r>
            <a:r>
              <a:rPr lang="cs-CZ" sz="2600" dirty="0">
                <a:solidFill>
                  <a:schemeClr val="dk1"/>
                </a:solidFill>
              </a:rPr>
              <a:t>), nevhodné intervence.</a:t>
            </a:r>
            <a:br>
              <a:rPr lang="cs-CZ" sz="2600" dirty="0">
                <a:solidFill>
                  <a:schemeClr val="dk1"/>
                </a:solidFill>
              </a:rPr>
            </a:br>
            <a:r>
              <a:rPr lang="cs-CZ" sz="2600" b="1" dirty="0">
                <a:solidFill>
                  <a:schemeClr val="dk1"/>
                </a:solidFill>
              </a:rPr>
              <a:t>Zhoršený stav pacienta:</a:t>
            </a:r>
            <a:r>
              <a:rPr lang="cs-CZ" sz="2600" dirty="0">
                <a:solidFill>
                  <a:schemeClr val="dk1"/>
                </a:solidFill>
              </a:rPr>
              <a:t> špatně koordinovaná péče → prodloužené hospitalizace, vyšší riziko relapsu.</a:t>
            </a:r>
            <a:br>
              <a:rPr lang="cs-CZ" sz="2600" dirty="0">
                <a:solidFill>
                  <a:schemeClr val="dk1"/>
                </a:solidFill>
              </a:rPr>
            </a:br>
            <a:r>
              <a:rPr lang="cs-CZ" sz="2600" b="1" dirty="0">
                <a:solidFill>
                  <a:schemeClr val="dk1"/>
                </a:solidFill>
              </a:rPr>
              <a:t>Konflikty v týmu:</a:t>
            </a:r>
            <a:r>
              <a:rPr lang="cs-CZ" sz="2600" dirty="0">
                <a:solidFill>
                  <a:schemeClr val="dk1"/>
                </a:solidFill>
              </a:rPr>
              <a:t> frustrace, ztráta důvěry, vina přesouvána mezi profesemi.</a:t>
            </a:r>
            <a:br>
              <a:rPr lang="cs-CZ" sz="2600" dirty="0">
                <a:solidFill>
                  <a:schemeClr val="dk1"/>
                </a:solidFill>
              </a:rPr>
            </a:br>
            <a:r>
              <a:rPr lang="cs-CZ" sz="2600" b="1" dirty="0">
                <a:solidFill>
                  <a:schemeClr val="dk1"/>
                </a:solidFill>
              </a:rPr>
              <a:t>Pokles spokojenosti pacienta a rodiny:</a:t>
            </a:r>
            <a:r>
              <a:rPr lang="cs-CZ" sz="2600" dirty="0">
                <a:solidFill>
                  <a:schemeClr val="dk1"/>
                </a:solidFill>
              </a:rPr>
              <a:t> pocit, že „tým neví, co dělá“</a:t>
            </a:r>
            <a:endParaRPr sz="2600" dirty="0">
              <a:solidFill>
                <a:schemeClr val="dk1"/>
              </a:solidFill>
            </a:endParaRPr>
          </a:p>
          <a:p>
            <a:pPr marL="457200" lvl="0" indent="0" algn="l" rtl="0">
              <a:lnSpc>
                <a:spcPct val="100000"/>
              </a:lnSpc>
              <a:spcBef>
                <a:spcPts val="1200"/>
              </a:spcBef>
              <a:spcAft>
                <a:spcPts val="1200"/>
              </a:spcAft>
              <a:buNone/>
            </a:pPr>
            <a:endParaRPr sz="3600" b="1" dirty="0">
              <a:solidFill>
                <a:schemeClr val="dk1"/>
              </a:solidFill>
            </a:endParaRPr>
          </a:p>
        </p:txBody>
      </p:sp>
      <p:sp>
        <p:nvSpPr>
          <p:cNvPr id="2" name="TextovéPole 1">
            <a:extLst>
              <a:ext uri="{FF2B5EF4-FFF2-40B4-BE49-F238E27FC236}">
                <a16:creationId xmlns:a16="http://schemas.microsoft.com/office/drawing/2014/main" id="{E9D5D748-9A9A-4046-B0EF-5C2703933FC8}"/>
              </a:ext>
            </a:extLst>
          </p:cNvPr>
          <p:cNvSpPr txBox="1"/>
          <p:nvPr/>
        </p:nvSpPr>
        <p:spPr>
          <a:xfrm>
            <a:off x="7394713" y="5610499"/>
            <a:ext cx="5711687" cy="307777"/>
          </a:xfrm>
          <a:prstGeom prst="rect">
            <a:avLst/>
          </a:prstGeom>
          <a:noFill/>
        </p:spPr>
        <p:txBody>
          <a:bodyPr wrap="square" rtlCol="0">
            <a:spAutoFit/>
          </a:bodyPr>
          <a:lstStyle/>
          <a:p>
            <a:r>
              <a:rPr lang="cs-CZ" dirty="0"/>
              <a:t>Zdroje: </a:t>
            </a:r>
            <a:r>
              <a:rPr lang="cs-CZ" dirty="0">
                <a:hlinkClick r:id="rId3"/>
              </a:rPr>
              <a:t>Rosen 2019</a:t>
            </a:r>
            <a:r>
              <a:rPr lang="cs-CZ" dirty="0"/>
              <a:t>, </a:t>
            </a:r>
            <a:r>
              <a:rPr lang="cs-CZ" dirty="0">
                <a:hlinkClick r:id="rId4"/>
              </a:rPr>
              <a:t>Leonard 2004</a:t>
            </a:r>
            <a:r>
              <a:rPr lang="cs-CZ" dirty="0"/>
              <a:t>, </a:t>
            </a:r>
            <a:r>
              <a:rPr lang="cs-CZ" dirty="0" err="1">
                <a:hlinkClick r:id="rId5"/>
              </a:rPr>
              <a:t>O‘Daniel</a:t>
            </a:r>
            <a:r>
              <a:rPr lang="cs-CZ" dirty="0">
                <a:hlinkClick r:id="rId5"/>
              </a:rPr>
              <a:t> 2016</a:t>
            </a:r>
            <a:r>
              <a:rPr lang="cs-CZ" dirty="0"/>
              <a:t>.</a:t>
            </a:r>
            <a:endParaRPr lang="en-US" dirty="0"/>
          </a:p>
        </p:txBody>
      </p:sp>
    </p:spTree>
    <p:extLst>
      <p:ext uri="{BB962C8B-B14F-4D97-AF65-F5344CB8AC3E}">
        <p14:creationId xmlns:p14="http://schemas.microsoft.com/office/powerpoint/2010/main" val="9796045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g38466d4a1cf_2_104"/>
          <p:cNvSpPr txBox="1">
            <a:spLocks noGrp="1"/>
          </p:cNvSpPr>
          <p:nvPr>
            <p:ph type="title"/>
          </p:nvPr>
        </p:nvSpPr>
        <p:spPr>
          <a:xfrm>
            <a:off x="587200" y="384810"/>
            <a:ext cx="9303000" cy="9558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1400"/>
              </a:spcBef>
              <a:spcAft>
                <a:spcPts val="400"/>
              </a:spcAft>
              <a:buClr>
                <a:schemeClr val="dk1"/>
              </a:buClr>
              <a:buSzPts val="1100"/>
              <a:buFont typeface="Arial"/>
              <a:buNone/>
            </a:pPr>
            <a:r>
              <a:rPr lang="cs-CZ" sz="2600" b="1">
                <a:latin typeface="Arial"/>
                <a:ea typeface="Arial"/>
                <a:cs typeface="Arial"/>
                <a:sym typeface="Arial"/>
              </a:rPr>
              <a:t>Typické bariéry komunikace  v MDT</a:t>
            </a:r>
            <a:endParaRPr/>
          </a:p>
        </p:txBody>
      </p:sp>
      <p:sp>
        <p:nvSpPr>
          <p:cNvPr id="777" name="Google Shape;777;g38466d4a1cf_2_104"/>
          <p:cNvSpPr txBox="1"/>
          <p:nvPr/>
        </p:nvSpPr>
        <p:spPr>
          <a:xfrm>
            <a:off x="988225" y="1564100"/>
            <a:ext cx="10293600" cy="4662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1200"/>
              </a:spcBef>
              <a:spcAft>
                <a:spcPts val="0"/>
              </a:spcAft>
              <a:buClr>
                <a:schemeClr val="dk1"/>
              </a:buClr>
              <a:buSzPts val="2400"/>
              <a:buAutoNum type="arabicPeriod"/>
            </a:pPr>
            <a:r>
              <a:rPr lang="cs-CZ" sz="2400" b="1" dirty="0">
                <a:solidFill>
                  <a:schemeClr val="dk1"/>
                </a:solidFill>
              </a:rPr>
              <a:t>Časový tlak a přetížení</a:t>
            </a:r>
            <a:br>
              <a:rPr lang="cs-CZ" sz="2400" b="1" dirty="0">
                <a:solidFill>
                  <a:schemeClr val="dk1"/>
                </a:solidFill>
              </a:rPr>
            </a:br>
            <a:r>
              <a:rPr lang="cs-CZ" sz="2400" dirty="0">
                <a:solidFill>
                  <a:schemeClr val="dk1"/>
                </a:solidFill>
              </a:rPr>
              <a:t>Týmy v praxi fungují pod tlakem (akutní příjmy, vysoký počet klientů).</a:t>
            </a:r>
            <a:br>
              <a:rPr lang="cs-CZ" sz="2400" dirty="0">
                <a:solidFill>
                  <a:schemeClr val="dk1"/>
                </a:solidFill>
              </a:rPr>
            </a:br>
            <a:r>
              <a:rPr lang="cs-CZ" sz="2400" dirty="0">
                <a:solidFill>
                  <a:schemeClr val="dk1"/>
                </a:solidFill>
              </a:rPr>
              <a:t>Dochází k přerušovaným či zkráceným sdělením → klíčová informace se ztratí.</a:t>
            </a:r>
            <a:br>
              <a:rPr lang="cs-CZ" sz="2400" dirty="0">
                <a:solidFill>
                  <a:schemeClr val="dk1"/>
                </a:solidFill>
              </a:rPr>
            </a:br>
            <a:r>
              <a:rPr lang="cs-CZ" sz="2400" dirty="0">
                <a:solidFill>
                  <a:schemeClr val="dk1"/>
                </a:solidFill>
              </a:rPr>
              <a:t>Riziko: důležité detaily zůstávají nevyslovené.</a:t>
            </a:r>
            <a:br>
              <a:rPr lang="cs-CZ" sz="2400" dirty="0">
                <a:solidFill>
                  <a:schemeClr val="dk1"/>
                </a:solidFill>
              </a:rPr>
            </a:br>
            <a:endParaRPr sz="2400" dirty="0">
              <a:solidFill>
                <a:schemeClr val="dk1"/>
              </a:solidFill>
            </a:endParaRPr>
          </a:p>
          <a:p>
            <a:pPr marL="457200" lvl="0" indent="-381000" algn="l" rtl="0">
              <a:lnSpc>
                <a:spcPct val="100000"/>
              </a:lnSpc>
              <a:spcBef>
                <a:spcPts val="0"/>
              </a:spcBef>
              <a:spcAft>
                <a:spcPts val="0"/>
              </a:spcAft>
              <a:buClr>
                <a:schemeClr val="dk1"/>
              </a:buClr>
              <a:buSzPts val="2400"/>
              <a:buAutoNum type="arabicPeriod"/>
            </a:pPr>
            <a:r>
              <a:rPr lang="cs-CZ" sz="2400" b="1" dirty="0">
                <a:solidFill>
                  <a:schemeClr val="dk1"/>
                </a:solidFill>
              </a:rPr>
              <a:t>Používání profesního žargonu</a:t>
            </a:r>
            <a:br>
              <a:rPr lang="cs-CZ" sz="2400" b="1" dirty="0">
                <a:solidFill>
                  <a:schemeClr val="dk1"/>
                </a:solidFill>
              </a:rPr>
            </a:br>
            <a:r>
              <a:rPr lang="cs-CZ" sz="2400" dirty="0">
                <a:solidFill>
                  <a:schemeClr val="dk1"/>
                </a:solidFill>
              </a:rPr>
              <a:t>Každá disciplína má vlastní jazyk (např. psychiatrická zkratka „F20“, psychologické termíny, sociální zkratky pro dávky).</a:t>
            </a:r>
            <a:br>
              <a:rPr lang="cs-CZ" sz="2400" dirty="0">
                <a:solidFill>
                  <a:schemeClr val="dk1"/>
                </a:solidFill>
              </a:rPr>
            </a:br>
            <a:r>
              <a:rPr lang="cs-CZ" sz="2400" dirty="0">
                <a:solidFill>
                  <a:schemeClr val="dk1"/>
                </a:solidFill>
              </a:rPr>
              <a:t>Pokud se termíny nevysvětlí, část týmu nerozumí → ztráta sdíleného obrazu situace.</a:t>
            </a:r>
            <a:br>
              <a:rPr lang="cs-CZ" sz="2400" dirty="0">
                <a:solidFill>
                  <a:schemeClr val="dk1"/>
                </a:solidFill>
              </a:rPr>
            </a:br>
            <a:endParaRPr sz="2400" dirty="0">
              <a:solidFill>
                <a:schemeClr val="dk1"/>
              </a:solidFill>
            </a:endParaRPr>
          </a:p>
          <a:p>
            <a:pPr marL="0" lvl="0" indent="0" algn="l" rtl="0">
              <a:lnSpc>
                <a:spcPct val="100000"/>
              </a:lnSpc>
              <a:spcBef>
                <a:spcPts val="1200"/>
              </a:spcBef>
              <a:spcAft>
                <a:spcPts val="1200"/>
              </a:spcAft>
              <a:buNone/>
            </a:pPr>
            <a:endParaRPr sz="4100" dirty="0">
              <a:solidFill>
                <a:schemeClr val="dk1"/>
              </a:solidFill>
              <a:latin typeface="Calibri"/>
              <a:ea typeface="Calibri"/>
              <a:cs typeface="Calibri"/>
              <a:sym typeface="Calibri"/>
            </a:endParaRPr>
          </a:p>
        </p:txBody>
      </p:sp>
      <p:sp>
        <p:nvSpPr>
          <p:cNvPr id="4" name="TextovéPole 3">
            <a:extLst>
              <a:ext uri="{FF2B5EF4-FFF2-40B4-BE49-F238E27FC236}">
                <a16:creationId xmlns:a16="http://schemas.microsoft.com/office/drawing/2014/main" id="{3A4F8378-F559-4E98-A610-0F806F931588}"/>
              </a:ext>
            </a:extLst>
          </p:cNvPr>
          <p:cNvSpPr txBox="1"/>
          <p:nvPr/>
        </p:nvSpPr>
        <p:spPr>
          <a:xfrm>
            <a:off x="7394713" y="5610499"/>
            <a:ext cx="5711687" cy="307777"/>
          </a:xfrm>
          <a:prstGeom prst="rect">
            <a:avLst/>
          </a:prstGeom>
          <a:noFill/>
        </p:spPr>
        <p:txBody>
          <a:bodyPr wrap="square" rtlCol="0">
            <a:spAutoFit/>
          </a:bodyPr>
          <a:lstStyle/>
          <a:p>
            <a:r>
              <a:rPr lang="cs-CZ" dirty="0"/>
              <a:t>Zdroje: </a:t>
            </a:r>
            <a:r>
              <a:rPr lang="cs-CZ" dirty="0">
                <a:hlinkClick r:id="rId3"/>
              </a:rPr>
              <a:t>Rosen 2019</a:t>
            </a:r>
            <a:r>
              <a:rPr lang="cs-CZ" dirty="0"/>
              <a:t>, </a:t>
            </a:r>
            <a:r>
              <a:rPr lang="cs-CZ" dirty="0">
                <a:hlinkClick r:id="rId4"/>
              </a:rPr>
              <a:t>Leonard 2004</a:t>
            </a:r>
            <a:r>
              <a:rPr lang="cs-CZ" dirty="0"/>
              <a:t>, </a:t>
            </a:r>
            <a:r>
              <a:rPr lang="cs-CZ" dirty="0" err="1">
                <a:hlinkClick r:id="rId5"/>
              </a:rPr>
              <a:t>O‘Daniel</a:t>
            </a:r>
            <a:r>
              <a:rPr lang="cs-CZ" dirty="0">
                <a:hlinkClick r:id="rId5"/>
              </a:rPr>
              <a:t> 2016</a:t>
            </a:r>
            <a:r>
              <a:rPr lang="cs-CZ" dirty="0"/>
              <a:t>.</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g38466d4a1cf_2_109"/>
          <p:cNvSpPr txBox="1">
            <a:spLocks noGrp="1"/>
          </p:cNvSpPr>
          <p:nvPr>
            <p:ph type="title"/>
          </p:nvPr>
        </p:nvSpPr>
        <p:spPr>
          <a:xfrm>
            <a:off x="587200" y="384810"/>
            <a:ext cx="9303000" cy="9558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1400"/>
              </a:spcBef>
              <a:spcAft>
                <a:spcPts val="400"/>
              </a:spcAft>
              <a:buClr>
                <a:schemeClr val="dk1"/>
              </a:buClr>
              <a:buSzPts val="1100"/>
              <a:buFont typeface="Arial"/>
              <a:buNone/>
            </a:pPr>
            <a:r>
              <a:rPr lang="cs-CZ" sz="2600" b="1">
                <a:latin typeface="Arial"/>
                <a:ea typeface="Arial"/>
                <a:cs typeface="Arial"/>
                <a:sym typeface="Arial"/>
              </a:rPr>
              <a:t>Typické bariéry komunikace  v MDT</a:t>
            </a:r>
            <a:endParaRPr/>
          </a:p>
        </p:txBody>
      </p:sp>
      <p:sp>
        <p:nvSpPr>
          <p:cNvPr id="783" name="Google Shape;783;g38466d4a1cf_2_109"/>
          <p:cNvSpPr txBox="1"/>
          <p:nvPr/>
        </p:nvSpPr>
        <p:spPr>
          <a:xfrm>
            <a:off x="988225" y="1564100"/>
            <a:ext cx="10293600" cy="4662000"/>
          </a:xfrm>
          <a:prstGeom prst="rect">
            <a:avLst/>
          </a:prstGeom>
          <a:noFill/>
          <a:ln>
            <a:noFill/>
          </a:ln>
        </p:spPr>
        <p:txBody>
          <a:bodyPr spcFirstLastPara="1" wrap="square" lIns="91425" tIns="91425" rIns="91425" bIns="91425" anchor="t" anchorCtr="0">
            <a:noAutofit/>
          </a:bodyPr>
          <a:lstStyle/>
          <a:p>
            <a:pPr marL="533400" lvl="0" indent="-457200" algn="l" rtl="0">
              <a:lnSpc>
                <a:spcPct val="100000"/>
              </a:lnSpc>
              <a:spcBef>
                <a:spcPts val="1200"/>
              </a:spcBef>
              <a:spcAft>
                <a:spcPts val="0"/>
              </a:spcAft>
              <a:buClr>
                <a:schemeClr val="dk1"/>
              </a:buClr>
              <a:buSzPts val="2400"/>
              <a:buFont typeface="+mj-lt"/>
              <a:buAutoNum type="arabicPeriod" startAt="3"/>
            </a:pPr>
            <a:r>
              <a:rPr lang="cs-CZ" sz="2400" b="1" dirty="0">
                <a:solidFill>
                  <a:schemeClr val="dk1"/>
                </a:solidFill>
              </a:rPr>
              <a:t>Hierarchie a mocenská dynamika</a:t>
            </a:r>
            <a:br>
              <a:rPr lang="cs-CZ" sz="2400" b="1" dirty="0">
                <a:solidFill>
                  <a:schemeClr val="dk1"/>
                </a:solidFill>
              </a:rPr>
            </a:br>
            <a:r>
              <a:rPr lang="cs-CZ" sz="2400" dirty="0">
                <a:solidFill>
                  <a:schemeClr val="dk1"/>
                </a:solidFill>
              </a:rPr>
              <a:t>Lékařská profese bývá tradičně vnímána jako „rozhodující hlas“.</a:t>
            </a:r>
            <a:br>
              <a:rPr lang="cs-CZ" sz="2400" dirty="0">
                <a:solidFill>
                  <a:schemeClr val="dk1"/>
                </a:solidFill>
              </a:rPr>
            </a:br>
            <a:r>
              <a:rPr lang="cs-CZ" sz="2400" dirty="0">
                <a:solidFill>
                  <a:schemeClr val="dk1"/>
                </a:solidFill>
              </a:rPr>
              <a:t>Ostatní (např. sociální pracovníci) mohou méně sdílet své obavy, i když jsou klíčové.</a:t>
            </a:r>
            <a:br>
              <a:rPr lang="cs-CZ" sz="2400" dirty="0">
                <a:solidFill>
                  <a:schemeClr val="dk1"/>
                </a:solidFill>
              </a:rPr>
            </a:br>
            <a:r>
              <a:rPr lang="cs-CZ" sz="2400" dirty="0">
                <a:solidFill>
                  <a:schemeClr val="dk1"/>
                </a:solidFill>
              </a:rPr>
              <a:t>Riziko: „umlčené hlasy“ → tým přehlédne důležité informace.</a:t>
            </a:r>
            <a:br>
              <a:rPr lang="cs-CZ" sz="2400" dirty="0">
                <a:solidFill>
                  <a:schemeClr val="dk1"/>
                </a:solidFill>
              </a:rPr>
            </a:br>
            <a:endParaRPr sz="2400" dirty="0">
              <a:solidFill>
                <a:schemeClr val="dk1"/>
              </a:solidFill>
            </a:endParaRPr>
          </a:p>
          <a:p>
            <a:pPr marL="457200" lvl="0" indent="-381000" algn="l" rtl="0">
              <a:lnSpc>
                <a:spcPct val="100000"/>
              </a:lnSpc>
              <a:spcBef>
                <a:spcPts val="0"/>
              </a:spcBef>
              <a:spcAft>
                <a:spcPts val="0"/>
              </a:spcAft>
              <a:buClr>
                <a:schemeClr val="dk1"/>
              </a:buClr>
              <a:buSzPts val="2400"/>
              <a:buAutoNum type="arabicPeriod" startAt="3"/>
            </a:pPr>
            <a:r>
              <a:rPr lang="cs-CZ" sz="2400" b="1" dirty="0">
                <a:solidFill>
                  <a:schemeClr val="dk1"/>
                </a:solidFill>
              </a:rPr>
              <a:t>Fragmentace informací</a:t>
            </a:r>
            <a:br>
              <a:rPr lang="cs-CZ" sz="2400" b="1" dirty="0">
                <a:solidFill>
                  <a:schemeClr val="dk1"/>
                </a:solidFill>
              </a:rPr>
            </a:br>
            <a:r>
              <a:rPr lang="cs-CZ" sz="2400" dirty="0">
                <a:solidFill>
                  <a:schemeClr val="dk1"/>
                </a:solidFill>
              </a:rPr>
              <a:t>Data jsou v různých systémech, ne všichni mají k nim přístup (lékařská dokumentace, sociální záznamy).</a:t>
            </a:r>
            <a:br>
              <a:rPr lang="cs-CZ" sz="2400" dirty="0">
                <a:solidFill>
                  <a:schemeClr val="dk1"/>
                </a:solidFill>
              </a:rPr>
            </a:br>
            <a:r>
              <a:rPr lang="cs-CZ" sz="2400" dirty="0">
                <a:solidFill>
                  <a:schemeClr val="dk1"/>
                </a:solidFill>
              </a:rPr>
              <a:t>Informace se předává jen ústně → hrozí, že se vytratí.</a:t>
            </a:r>
            <a:endParaRPr sz="4100" dirty="0">
              <a:solidFill>
                <a:schemeClr val="dk1"/>
              </a:solidFill>
              <a:latin typeface="Calibri"/>
              <a:ea typeface="Calibri"/>
              <a:cs typeface="Calibri"/>
              <a:sym typeface="Calibri"/>
            </a:endParaRPr>
          </a:p>
        </p:txBody>
      </p:sp>
      <p:sp>
        <p:nvSpPr>
          <p:cNvPr id="4" name="TextovéPole 3">
            <a:extLst>
              <a:ext uri="{FF2B5EF4-FFF2-40B4-BE49-F238E27FC236}">
                <a16:creationId xmlns:a16="http://schemas.microsoft.com/office/drawing/2014/main" id="{9F8C5EE5-C224-44F7-AA6B-951FA392B295}"/>
              </a:ext>
            </a:extLst>
          </p:cNvPr>
          <p:cNvSpPr txBox="1"/>
          <p:nvPr/>
        </p:nvSpPr>
        <p:spPr>
          <a:xfrm>
            <a:off x="7394713" y="5610499"/>
            <a:ext cx="5711687" cy="307777"/>
          </a:xfrm>
          <a:prstGeom prst="rect">
            <a:avLst/>
          </a:prstGeom>
          <a:noFill/>
        </p:spPr>
        <p:txBody>
          <a:bodyPr wrap="square" rtlCol="0">
            <a:spAutoFit/>
          </a:bodyPr>
          <a:lstStyle/>
          <a:p>
            <a:r>
              <a:rPr lang="cs-CZ" dirty="0"/>
              <a:t>Zdroje: </a:t>
            </a:r>
            <a:r>
              <a:rPr lang="cs-CZ" dirty="0">
                <a:hlinkClick r:id="rId3"/>
              </a:rPr>
              <a:t>Rosen 2019</a:t>
            </a:r>
            <a:r>
              <a:rPr lang="cs-CZ" dirty="0"/>
              <a:t>, </a:t>
            </a:r>
            <a:r>
              <a:rPr lang="cs-CZ" dirty="0">
                <a:hlinkClick r:id="rId4"/>
              </a:rPr>
              <a:t>Leonard 2004</a:t>
            </a:r>
            <a:r>
              <a:rPr lang="cs-CZ" dirty="0"/>
              <a:t>, </a:t>
            </a:r>
            <a:r>
              <a:rPr lang="cs-CZ" dirty="0" err="1">
                <a:hlinkClick r:id="rId5"/>
              </a:rPr>
              <a:t>O‘Daniel</a:t>
            </a:r>
            <a:r>
              <a:rPr lang="cs-CZ" dirty="0">
                <a:hlinkClick r:id="rId5"/>
              </a:rPr>
              <a:t> 2016</a:t>
            </a:r>
            <a:r>
              <a:rPr lang="cs-CZ" dirty="0"/>
              <a:t>.</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g38466d4a1cf_2_114"/>
          <p:cNvSpPr txBox="1">
            <a:spLocks noGrp="1"/>
          </p:cNvSpPr>
          <p:nvPr>
            <p:ph type="title"/>
          </p:nvPr>
        </p:nvSpPr>
        <p:spPr>
          <a:xfrm>
            <a:off x="587200" y="384810"/>
            <a:ext cx="9303000" cy="9558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1400"/>
              </a:spcBef>
              <a:spcAft>
                <a:spcPts val="400"/>
              </a:spcAft>
              <a:buClr>
                <a:schemeClr val="dk1"/>
              </a:buClr>
              <a:buSzPts val="1100"/>
              <a:buFont typeface="Arial"/>
              <a:buNone/>
            </a:pPr>
            <a:r>
              <a:rPr lang="cs-CZ" sz="2600" b="1">
                <a:latin typeface="Arial"/>
                <a:ea typeface="Arial"/>
                <a:cs typeface="Arial"/>
                <a:sym typeface="Arial"/>
              </a:rPr>
              <a:t>Typické bariéry komunikace  v MDT</a:t>
            </a:r>
            <a:endParaRPr/>
          </a:p>
        </p:txBody>
      </p:sp>
      <p:sp>
        <p:nvSpPr>
          <p:cNvPr id="789" name="Google Shape;789;g38466d4a1cf_2_114"/>
          <p:cNvSpPr txBox="1"/>
          <p:nvPr/>
        </p:nvSpPr>
        <p:spPr>
          <a:xfrm>
            <a:off x="988225" y="1564100"/>
            <a:ext cx="10293600" cy="4662000"/>
          </a:xfrm>
          <a:prstGeom prst="rect">
            <a:avLst/>
          </a:prstGeom>
          <a:noFill/>
          <a:ln>
            <a:noFill/>
          </a:ln>
        </p:spPr>
        <p:txBody>
          <a:bodyPr spcFirstLastPara="1" wrap="square" lIns="91425" tIns="91425" rIns="91425" bIns="91425" anchor="t" anchorCtr="0">
            <a:noAutofit/>
          </a:bodyPr>
          <a:lstStyle/>
          <a:p>
            <a:pPr marL="533400" lvl="0" indent="-457200" algn="l" rtl="0">
              <a:lnSpc>
                <a:spcPct val="100000"/>
              </a:lnSpc>
              <a:spcBef>
                <a:spcPts val="1200"/>
              </a:spcBef>
              <a:spcAft>
                <a:spcPts val="0"/>
              </a:spcAft>
              <a:buClr>
                <a:schemeClr val="dk1"/>
              </a:buClr>
              <a:buSzPts val="2400"/>
              <a:buFont typeface="+mj-lt"/>
              <a:buAutoNum type="arabicPeriod" startAt="5"/>
            </a:pPr>
            <a:r>
              <a:rPr lang="cs-CZ" sz="2400" b="1" dirty="0">
                <a:solidFill>
                  <a:schemeClr val="dk1"/>
                </a:solidFill>
              </a:rPr>
              <a:t>Kultura mlčení nebo obavy z chyb</a:t>
            </a:r>
            <a:br>
              <a:rPr lang="cs-CZ" sz="2400" b="1" dirty="0">
                <a:solidFill>
                  <a:schemeClr val="dk1"/>
                </a:solidFill>
              </a:rPr>
            </a:br>
            <a:r>
              <a:rPr lang="cs-CZ" sz="2400" dirty="0">
                <a:solidFill>
                  <a:schemeClr val="dk1"/>
                </a:solidFill>
              </a:rPr>
              <a:t>V týmu není bezpečné klima pro sdílení nejistot či chyb.</a:t>
            </a:r>
            <a:br>
              <a:rPr lang="cs-CZ" sz="2400" dirty="0">
                <a:solidFill>
                  <a:schemeClr val="dk1"/>
                </a:solidFill>
              </a:rPr>
            </a:br>
            <a:r>
              <a:rPr lang="cs-CZ" sz="2400" dirty="0">
                <a:solidFill>
                  <a:schemeClr val="dk1"/>
                </a:solidFill>
              </a:rPr>
              <a:t>Lidé raději mlčí, aby „nevypadali nekompetentně“.</a:t>
            </a:r>
            <a:br>
              <a:rPr lang="cs-CZ" sz="2400" dirty="0">
                <a:solidFill>
                  <a:schemeClr val="dk1"/>
                </a:solidFill>
              </a:rPr>
            </a:br>
            <a:r>
              <a:rPr lang="cs-CZ" sz="2400" dirty="0">
                <a:solidFill>
                  <a:schemeClr val="dk1"/>
                </a:solidFill>
              </a:rPr>
              <a:t>Riziko: chyba se neřeší včas → ohrožení pacienta.</a:t>
            </a:r>
            <a:endParaRPr sz="2400" dirty="0">
              <a:solidFill>
                <a:schemeClr val="dk1"/>
              </a:solidFill>
            </a:endParaRPr>
          </a:p>
          <a:p>
            <a:pPr marL="533400" lvl="0" indent="-457200" algn="l" rtl="0">
              <a:lnSpc>
                <a:spcPct val="100000"/>
              </a:lnSpc>
              <a:spcBef>
                <a:spcPts val="0"/>
              </a:spcBef>
              <a:spcAft>
                <a:spcPts val="0"/>
              </a:spcAft>
              <a:buClr>
                <a:schemeClr val="dk1"/>
              </a:buClr>
              <a:buSzPts val="2400"/>
              <a:buFont typeface="+mj-lt"/>
              <a:buAutoNum type="arabicPeriod" startAt="5"/>
            </a:pPr>
            <a:r>
              <a:rPr lang="cs-CZ" sz="2400" b="1" dirty="0">
                <a:solidFill>
                  <a:schemeClr val="dk1"/>
                </a:solidFill>
              </a:rPr>
              <a:t>Krátké úvazky, dělené úvazky a velké týmy</a:t>
            </a:r>
            <a:br>
              <a:rPr lang="cs-CZ" sz="2400" b="1" dirty="0">
                <a:solidFill>
                  <a:schemeClr val="dk1"/>
                </a:solidFill>
              </a:rPr>
            </a:br>
            <a:r>
              <a:rPr lang="cs-CZ" sz="2400" dirty="0">
                <a:solidFill>
                  <a:schemeClr val="dk1"/>
                </a:solidFill>
              </a:rPr>
              <a:t>Lidé se v týmu míjejí, neznají se osobně, komunikace probíhá jen „na dálku“.</a:t>
            </a:r>
            <a:br>
              <a:rPr lang="cs-CZ" sz="2400" dirty="0">
                <a:solidFill>
                  <a:schemeClr val="dk1"/>
                </a:solidFill>
              </a:rPr>
            </a:br>
            <a:r>
              <a:rPr lang="cs-CZ" sz="2400" dirty="0">
                <a:solidFill>
                  <a:schemeClr val="dk1"/>
                </a:solidFill>
              </a:rPr>
              <a:t>Při velkých týmech je těžké udržet přehled, kdo má jakou roli, komu už byla informace předaná.</a:t>
            </a:r>
            <a:br>
              <a:rPr lang="cs-CZ" sz="2400" dirty="0">
                <a:solidFill>
                  <a:schemeClr val="dk1"/>
                </a:solidFill>
              </a:rPr>
            </a:br>
            <a:r>
              <a:rPr lang="cs-CZ" sz="2400" dirty="0">
                <a:solidFill>
                  <a:schemeClr val="dk1"/>
                </a:solidFill>
              </a:rPr>
              <a:t>Riziko: ztrácí se kontinuita péče, vznikají duplicity nebo naopak mezery v informacích.</a:t>
            </a:r>
            <a:br>
              <a:rPr lang="cs-CZ" sz="2400" dirty="0">
                <a:solidFill>
                  <a:schemeClr val="dk1"/>
                </a:solidFill>
              </a:rPr>
            </a:br>
            <a:endParaRPr sz="2400" dirty="0">
              <a:solidFill>
                <a:schemeClr val="dk1"/>
              </a:solidFill>
            </a:endParaRPr>
          </a:p>
        </p:txBody>
      </p:sp>
      <p:sp>
        <p:nvSpPr>
          <p:cNvPr id="4" name="TextovéPole 3">
            <a:extLst>
              <a:ext uri="{FF2B5EF4-FFF2-40B4-BE49-F238E27FC236}">
                <a16:creationId xmlns:a16="http://schemas.microsoft.com/office/drawing/2014/main" id="{3396942C-18D4-4B3A-B6C9-DAA7CF34356B}"/>
              </a:ext>
            </a:extLst>
          </p:cNvPr>
          <p:cNvSpPr txBox="1"/>
          <p:nvPr/>
        </p:nvSpPr>
        <p:spPr>
          <a:xfrm>
            <a:off x="7394713" y="5610499"/>
            <a:ext cx="5711687" cy="307777"/>
          </a:xfrm>
          <a:prstGeom prst="rect">
            <a:avLst/>
          </a:prstGeom>
          <a:noFill/>
        </p:spPr>
        <p:txBody>
          <a:bodyPr wrap="square" rtlCol="0">
            <a:spAutoFit/>
          </a:bodyPr>
          <a:lstStyle/>
          <a:p>
            <a:r>
              <a:rPr lang="cs-CZ" dirty="0"/>
              <a:t>Zdroje: </a:t>
            </a:r>
            <a:r>
              <a:rPr lang="cs-CZ" dirty="0">
                <a:hlinkClick r:id="rId3"/>
              </a:rPr>
              <a:t>Rosen 2019</a:t>
            </a:r>
            <a:r>
              <a:rPr lang="cs-CZ" dirty="0"/>
              <a:t>, </a:t>
            </a:r>
            <a:r>
              <a:rPr lang="cs-CZ" dirty="0">
                <a:hlinkClick r:id="rId4"/>
              </a:rPr>
              <a:t>Leonard 2004</a:t>
            </a:r>
            <a:r>
              <a:rPr lang="cs-CZ" dirty="0"/>
              <a:t>, </a:t>
            </a:r>
            <a:r>
              <a:rPr lang="cs-CZ" dirty="0" err="1">
                <a:hlinkClick r:id="rId5"/>
              </a:rPr>
              <a:t>O‘Daniel</a:t>
            </a:r>
            <a:r>
              <a:rPr lang="cs-CZ" dirty="0">
                <a:hlinkClick r:id="rId5"/>
              </a:rPr>
              <a:t> 2016</a:t>
            </a:r>
            <a:r>
              <a:rPr lang="cs-CZ" dirty="0"/>
              <a:t>.</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g38447a4d823_0_286"/>
          <p:cNvSpPr txBox="1">
            <a:spLocks noGrp="1"/>
          </p:cNvSpPr>
          <p:nvPr>
            <p:ph type="title"/>
          </p:nvPr>
        </p:nvSpPr>
        <p:spPr>
          <a:xfrm>
            <a:off x="587200" y="384810"/>
            <a:ext cx="9303000" cy="955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5A8BA"/>
              </a:buClr>
              <a:buSzPts val="3200"/>
              <a:buFont typeface="Calibri"/>
              <a:buNone/>
            </a:pPr>
            <a:r>
              <a:rPr lang="cs-CZ">
                <a:solidFill>
                  <a:srgbClr val="25A8BA"/>
                </a:solidFill>
              </a:rPr>
              <a:t>Reflexe v týmu</a:t>
            </a:r>
            <a:endParaRPr>
              <a:solidFill>
                <a:srgbClr val="25A8BA"/>
              </a:solidFill>
            </a:endParaRPr>
          </a:p>
        </p:txBody>
      </p:sp>
      <p:sp>
        <p:nvSpPr>
          <p:cNvPr id="837" name="Google Shape;837;g38447a4d823_0_286"/>
          <p:cNvSpPr txBox="1">
            <a:spLocks noGrp="1"/>
          </p:cNvSpPr>
          <p:nvPr>
            <p:ph type="body" idx="1"/>
          </p:nvPr>
        </p:nvSpPr>
        <p:spPr>
          <a:xfrm>
            <a:off x="587200" y="1609325"/>
            <a:ext cx="4247400" cy="453120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15000"/>
              </a:lnSpc>
              <a:spcBef>
                <a:spcPts val="1200"/>
              </a:spcBef>
              <a:spcAft>
                <a:spcPts val="0"/>
              </a:spcAft>
              <a:buNone/>
            </a:pPr>
            <a:r>
              <a:rPr lang="cs-CZ" sz="2000" b="1"/>
              <a:t>Klíčové principy:</a:t>
            </a:r>
            <a:r>
              <a:rPr lang="cs-CZ" sz="2000"/>
              <a:t> bezpečí, jasně vymezené role (role facilitátora, supervizora), otevřená komunikace, pravidelnost, propojení s praxí (končit konkrétními závěry)</a:t>
            </a:r>
            <a:endParaRPr sz="2000"/>
          </a:p>
          <a:p>
            <a:pPr marL="0" lvl="0" indent="0" algn="l" rtl="0">
              <a:lnSpc>
                <a:spcPct val="115000"/>
              </a:lnSpc>
              <a:spcBef>
                <a:spcPts val="1200"/>
              </a:spcBef>
              <a:spcAft>
                <a:spcPts val="0"/>
              </a:spcAft>
              <a:buNone/>
            </a:pPr>
            <a:r>
              <a:rPr lang="cs-CZ" sz="2000" b="1"/>
              <a:t>Propojení na prevenci</a:t>
            </a:r>
            <a:r>
              <a:rPr lang="cs-CZ" sz="2000"/>
              <a:t>: MDT nejen řeší krize, ale prostřednictvím pravidelné reflexe hledá, jak těmto krizím předcházet. Reflexe umožňuje přenést zkušenosti z konkrétních situací do preventivní praxe – posílit psychoedukaci, práci s rodinou, komunitní intervence či včasnou detekci. Díky tomu se tým posouvá od čistě reaktivního k proaktivnímu fungování, které podporuje wellbeing a předchází zhoršení stavu klientů.</a:t>
            </a:r>
            <a:endParaRPr sz="2000"/>
          </a:p>
          <a:p>
            <a:pPr marL="457200" lvl="0" indent="0" algn="l" rtl="0">
              <a:lnSpc>
                <a:spcPct val="115000"/>
              </a:lnSpc>
              <a:spcBef>
                <a:spcPts val="1200"/>
              </a:spcBef>
              <a:spcAft>
                <a:spcPts val="0"/>
              </a:spcAft>
              <a:buNone/>
            </a:pPr>
            <a:endParaRPr sz="1900"/>
          </a:p>
        </p:txBody>
      </p:sp>
      <p:sp>
        <p:nvSpPr>
          <p:cNvPr id="838" name="Google Shape;838;g38447a4d823_0_286"/>
          <p:cNvSpPr txBox="1">
            <a:spLocks noGrp="1"/>
          </p:cNvSpPr>
          <p:nvPr>
            <p:ph type="body" idx="1"/>
          </p:nvPr>
        </p:nvSpPr>
        <p:spPr>
          <a:xfrm>
            <a:off x="6096000" y="1609324"/>
            <a:ext cx="5114425" cy="4658953"/>
          </a:xfrm>
          <a:prstGeom prst="rect">
            <a:avLst/>
          </a:prstGeom>
          <a:no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cs-CZ" sz="1600" b="1" dirty="0">
                <a:highlight>
                  <a:schemeClr val="lt1"/>
                </a:highlight>
              </a:rPr>
              <a:t>Metody reflexe</a:t>
            </a:r>
            <a:endParaRPr sz="1600" b="1" dirty="0">
              <a:highlight>
                <a:schemeClr val="lt1"/>
              </a:highlight>
            </a:endParaRPr>
          </a:p>
          <a:p>
            <a:pPr marL="0" lvl="0" indent="0" algn="l" rtl="0">
              <a:lnSpc>
                <a:spcPct val="115000"/>
              </a:lnSpc>
              <a:spcBef>
                <a:spcPts val="0"/>
              </a:spcBef>
              <a:spcAft>
                <a:spcPts val="0"/>
              </a:spcAft>
              <a:buNone/>
            </a:pPr>
            <a:endParaRPr sz="1600" b="1" dirty="0"/>
          </a:p>
          <a:p>
            <a:pPr marL="457200" lvl="0" indent="-322580" algn="l" rtl="0">
              <a:lnSpc>
                <a:spcPct val="115000"/>
              </a:lnSpc>
              <a:spcBef>
                <a:spcPts val="0"/>
              </a:spcBef>
              <a:spcAft>
                <a:spcPts val="0"/>
              </a:spcAft>
              <a:buSzPct val="100000"/>
              <a:buFont typeface="Times New Roman"/>
              <a:buChar char="-"/>
            </a:pPr>
            <a:r>
              <a:rPr lang="cs-CZ" sz="1600" b="1" dirty="0"/>
              <a:t>Kazuistika</a:t>
            </a:r>
            <a:r>
              <a:rPr lang="cs-CZ" sz="1600" dirty="0"/>
              <a:t> – společně rozebrat případ z pohledu různých profesí.</a:t>
            </a:r>
            <a:endParaRPr sz="1600" dirty="0"/>
          </a:p>
          <a:p>
            <a:pPr marL="457200" lvl="0" indent="-322580" algn="l" rtl="0">
              <a:lnSpc>
                <a:spcPct val="115000"/>
              </a:lnSpc>
              <a:spcBef>
                <a:spcPts val="0"/>
              </a:spcBef>
              <a:spcAft>
                <a:spcPts val="0"/>
              </a:spcAft>
              <a:buSzPct val="100000"/>
              <a:buFont typeface="Times New Roman"/>
              <a:buChar char="-"/>
            </a:pPr>
            <a:r>
              <a:rPr lang="cs-CZ" sz="1600" b="1" dirty="0"/>
              <a:t>Co se daří / co je výzvou</a:t>
            </a:r>
            <a:r>
              <a:rPr lang="cs-CZ" sz="1600" dirty="0"/>
              <a:t> – rychlý </a:t>
            </a:r>
            <a:r>
              <a:rPr lang="cs-CZ" sz="1600" dirty="0" err="1"/>
              <a:t>check</a:t>
            </a:r>
            <a:r>
              <a:rPr lang="cs-CZ" sz="1600" dirty="0"/>
              <a:t>-in na začátku nebo konci porady.</a:t>
            </a:r>
            <a:endParaRPr sz="1600" dirty="0"/>
          </a:p>
          <a:p>
            <a:pPr marL="457200" lvl="0" indent="-322580" algn="l" rtl="0">
              <a:lnSpc>
                <a:spcPct val="115000"/>
              </a:lnSpc>
              <a:spcBef>
                <a:spcPts val="0"/>
              </a:spcBef>
              <a:spcAft>
                <a:spcPts val="0"/>
              </a:spcAft>
              <a:buSzPct val="100000"/>
              <a:buFont typeface="Times New Roman"/>
              <a:buChar char="-"/>
            </a:pPr>
            <a:r>
              <a:rPr lang="cs-CZ" sz="1600" b="1" dirty="0" err="1"/>
              <a:t>Balintovská</a:t>
            </a:r>
            <a:r>
              <a:rPr lang="cs-CZ" sz="1600" b="1" dirty="0"/>
              <a:t> skupina</a:t>
            </a:r>
            <a:r>
              <a:rPr lang="cs-CZ" sz="1600" dirty="0"/>
              <a:t> – zaměření na vztah profesionál–klient.</a:t>
            </a:r>
            <a:endParaRPr sz="1600" dirty="0"/>
          </a:p>
          <a:p>
            <a:pPr marL="457200" lvl="0" indent="-322580" algn="l" rtl="0">
              <a:lnSpc>
                <a:spcPct val="115000"/>
              </a:lnSpc>
              <a:spcBef>
                <a:spcPts val="0"/>
              </a:spcBef>
              <a:spcAft>
                <a:spcPts val="0"/>
              </a:spcAft>
              <a:buSzPct val="100000"/>
              <a:buFont typeface="Times New Roman"/>
              <a:buChar char="-"/>
            </a:pPr>
            <a:r>
              <a:rPr lang="cs-CZ" sz="1600" b="1" dirty="0"/>
              <a:t>Reflexní kolo</a:t>
            </a:r>
            <a:r>
              <a:rPr lang="cs-CZ" sz="1600" dirty="0"/>
              <a:t> – každý dostane krátký čas k vyjádření (bez přerušování).</a:t>
            </a:r>
            <a:endParaRPr sz="1600" dirty="0"/>
          </a:p>
          <a:p>
            <a:pPr marL="457200" lvl="0" indent="-322580" algn="l" rtl="0">
              <a:lnSpc>
                <a:spcPct val="115000"/>
              </a:lnSpc>
              <a:spcBef>
                <a:spcPts val="0"/>
              </a:spcBef>
              <a:spcAft>
                <a:spcPts val="0"/>
              </a:spcAft>
              <a:buSzPct val="100000"/>
              <a:buFont typeface="Times New Roman"/>
              <a:buChar char="-"/>
            </a:pPr>
            <a:r>
              <a:rPr lang="cs-CZ" sz="1600" b="1" dirty="0" err="1"/>
              <a:t>Debriefing</a:t>
            </a:r>
            <a:r>
              <a:rPr lang="cs-CZ" sz="1600" dirty="0"/>
              <a:t> – sdílení pocitů/dojmů, popsání faktů,  reflexe významu</a:t>
            </a:r>
            <a:endParaRPr sz="1600" dirty="0"/>
          </a:p>
          <a:p>
            <a:pPr marL="457200" lvl="0" indent="-322580" algn="l" rtl="0">
              <a:lnSpc>
                <a:spcPct val="115000"/>
              </a:lnSpc>
              <a:spcBef>
                <a:spcPts val="0"/>
              </a:spcBef>
              <a:spcAft>
                <a:spcPts val="0"/>
              </a:spcAft>
              <a:buSzPct val="100000"/>
              <a:buFont typeface="Times New Roman"/>
              <a:buChar char="-"/>
            </a:pPr>
            <a:r>
              <a:rPr lang="cs-CZ" sz="1600" b="1" dirty="0" err="1"/>
              <a:t>After</a:t>
            </a:r>
            <a:r>
              <a:rPr lang="cs-CZ" sz="1600" b="1" dirty="0"/>
              <a:t> </a:t>
            </a:r>
            <a:r>
              <a:rPr lang="cs-CZ" sz="1600" b="1" dirty="0" err="1"/>
              <a:t>action</a:t>
            </a:r>
            <a:r>
              <a:rPr lang="cs-CZ" sz="1600" b="1" dirty="0"/>
              <a:t> </a:t>
            </a:r>
            <a:r>
              <a:rPr lang="cs-CZ" sz="1600" b="1" dirty="0" err="1"/>
              <a:t>review</a:t>
            </a:r>
            <a:r>
              <a:rPr lang="cs-CZ" sz="1600" b="1" dirty="0"/>
              <a:t> (AAR)</a:t>
            </a:r>
            <a:r>
              <a:rPr lang="cs-CZ" sz="1600" dirty="0"/>
              <a:t> – strukturovaná reflexe události: co se mělo stát, co se stalo, proč, co příště jinak	</a:t>
            </a:r>
            <a:endParaRPr sz="1600"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g38447a4d823_0_291"/>
          <p:cNvSpPr txBox="1">
            <a:spLocks noGrp="1"/>
          </p:cNvSpPr>
          <p:nvPr>
            <p:ph type="title"/>
          </p:nvPr>
        </p:nvSpPr>
        <p:spPr>
          <a:xfrm>
            <a:off x="587200" y="384810"/>
            <a:ext cx="9303000" cy="955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5A8BA"/>
              </a:buClr>
              <a:buSzPts val="3200"/>
              <a:buFont typeface="Calibri"/>
              <a:buNone/>
            </a:pPr>
            <a:r>
              <a:rPr lang="cs-CZ">
                <a:solidFill>
                  <a:srgbClr val="25A8BA"/>
                </a:solidFill>
              </a:rPr>
              <a:t>Společné  a sdílené rozhodování</a:t>
            </a:r>
            <a:endParaRPr>
              <a:solidFill>
                <a:srgbClr val="25A8BA"/>
              </a:solidFill>
            </a:endParaRPr>
          </a:p>
        </p:txBody>
      </p:sp>
      <p:sp>
        <p:nvSpPr>
          <p:cNvPr id="844" name="Google Shape;844;g38447a4d823_0_291"/>
          <p:cNvSpPr txBox="1">
            <a:spLocks noGrp="1"/>
          </p:cNvSpPr>
          <p:nvPr>
            <p:ph type="body" idx="1"/>
          </p:nvPr>
        </p:nvSpPr>
        <p:spPr>
          <a:xfrm>
            <a:off x="587200" y="1609322"/>
            <a:ext cx="10766700" cy="3956400"/>
          </a:xfrm>
          <a:prstGeom prst="rect">
            <a:avLst/>
          </a:prstGeom>
          <a:noFill/>
          <a:ln>
            <a:noFill/>
          </a:ln>
        </p:spPr>
        <p:txBody>
          <a:bodyPr spcFirstLastPara="1" wrap="square" lIns="91425" tIns="45700" rIns="91425" bIns="45700" anchor="t" anchorCtr="0">
            <a:noAutofit/>
          </a:bodyPr>
          <a:lstStyle/>
          <a:p>
            <a:pPr marL="914400" lvl="1" indent="-368300" algn="l" rtl="0">
              <a:lnSpc>
                <a:spcPct val="115000"/>
              </a:lnSpc>
              <a:spcBef>
                <a:spcPts val="1200"/>
              </a:spcBef>
              <a:spcAft>
                <a:spcPts val="0"/>
              </a:spcAft>
              <a:buSzPts val="2200"/>
              <a:buFont typeface="Calibri"/>
              <a:buChar char="○"/>
            </a:pPr>
            <a:r>
              <a:rPr lang="cs-CZ" sz="2200"/>
              <a:t>Rozdílné názory, rozdílné vzdělání, rozdílné představy o hierarchii</a:t>
            </a:r>
            <a:endParaRPr sz="2200"/>
          </a:p>
          <a:p>
            <a:pPr marL="914400" lvl="1" indent="-368300" algn="l" rtl="0">
              <a:lnSpc>
                <a:spcPct val="115000"/>
              </a:lnSpc>
              <a:spcBef>
                <a:spcPts val="0"/>
              </a:spcBef>
              <a:spcAft>
                <a:spcPts val="0"/>
              </a:spcAft>
              <a:buSzPts val="2200"/>
              <a:buFont typeface="Calibri"/>
              <a:buChar char="○"/>
            </a:pPr>
            <a:r>
              <a:rPr lang="cs-CZ" sz="2200"/>
              <a:t>Sdílené rozhodování (shared decision making) mezi profesionály a uživatelem (a jeho rodinou)</a:t>
            </a:r>
            <a:endParaRPr sz="2200"/>
          </a:p>
          <a:p>
            <a:pPr marL="2743200" lvl="0" indent="457200" algn="l" rtl="0">
              <a:lnSpc>
                <a:spcPct val="115000"/>
              </a:lnSpc>
              <a:spcBef>
                <a:spcPts val="1200"/>
              </a:spcBef>
              <a:spcAft>
                <a:spcPts val="0"/>
              </a:spcAft>
              <a:buNone/>
            </a:pPr>
            <a:r>
              <a:rPr lang="cs-CZ" sz="2200"/>
              <a:t>  	   </a:t>
            </a:r>
            <a:r>
              <a:rPr lang="cs-CZ" sz="2200" b="1"/>
              <a:t>na klienta orientovaná péče  </a:t>
            </a:r>
            <a:endParaRPr sz="2200" b="1"/>
          </a:p>
          <a:p>
            <a:pPr marL="0" lvl="0" indent="0" algn="l" rtl="0">
              <a:lnSpc>
                <a:spcPct val="115000"/>
              </a:lnSpc>
              <a:spcBef>
                <a:spcPts val="1200"/>
              </a:spcBef>
              <a:spcAft>
                <a:spcPts val="0"/>
              </a:spcAft>
              <a:buNone/>
            </a:pPr>
            <a:endParaRPr sz="2200" b="1"/>
          </a:p>
          <a:p>
            <a:pPr marL="0" lvl="0" indent="0" algn="l" rtl="0">
              <a:lnSpc>
                <a:spcPct val="115000"/>
              </a:lnSpc>
              <a:spcBef>
                <a:spcPts val="1200"/>
              </a:spcBef>
              <a:spcAft>
                <a:spcPts val="0"/>
              </a:spcAft>
              <a:buNone/>
            </a:pPr>
            <a:r>
              <a:rPr lang="cs-CZ" sz="2100" b="1"/>
              <a:t>Evidence</a:t>
            </a:r>
            <a:r>
              <a:rPr lang="cs-CZ" sz="2100"/>
              <a:t>: sdílené rozhodování zlepšuje adherenci k léčbě o 20–30 %,</a:t>
            </a:r>
            <a:r>
              <a:rPr lang="cs-CZ" sz="2300"/>
              <a:t> </a:t>
            </a:r>
            <a:r>
              <a:rPr lang="cs-CZ" sz="2000"/>
              <a:t>p</a:t>
            </a:r>
            <a:r>
              <a:rPr lang="cs-CZ" sz="2100"/>
              <a:t>osiluje </a:t>
            </a:r>
            <a:r>
              <a:rPr lang="cs-CZ" sz="2100" b="1"/>
              <a:t>důvěru a spolupráci</a:t>
            </a:r>
            <a:r>
              <a:rPr lang="cs-CZ" sz="2100"/>
              <a:t> mezi týmem a klientem, zlepšuje </a:t>
            </a:r>
            <a:r>
              <a:rPr lang="cs-CZ" sz="2100" b="1"/>
              <a:t>výsledky péče i spokojenost</a:t>
            </a:r>
            <a:r>
              <a:rPr lang="cs-CZ" sz="2100"/>
              <a:t> klientů i jejich blízkých</a:t>
            </a:r>
            <a:endParaRPr sz="3200"/>
          </a:p>
          <a:p>
            <a:pPr marL="0" lvl="0" indent="0" algn="l" rtl="0">
              <a:lnSpc>
                <a:spcPct val="115000"/>
              </a:lnSpc>
              <a:spcBef>
                <a:spcPts val="1200"/>
              </a:spcBef>
              <a:spcAft>
                <a:spcPts val="0"/>
              </a:spcAft>
              <a:buNone/>
            </a:pPr>
            <a:r>
              <a:rPr lang="cs-CZ" sz="2100" b="1"/>
              <a:t>Praktické techniky</a:t>
            </a:r>
            <a:r>
              <a:rPr lang="cs-CZ" sz="2100"/>
              <a:t>: využití nástrojů (např. Decision Aids, GAF skóre, krizové plány s uživateli)</a:t>
            </a:r>
            <a:endParaRPr sz="2100"/>
          </a:p>
          <a:p>
            <a:pPr marL="914400" lvl="0" indent="0" algn="l" rtl="0">
              <a:lnSpc>
                <a:spcPct val="115000"/>
              </a:lnSpc>
              <a:spcBef>
                <a:spcPts val="1200"/>
              </a:spcBef>
              <a:spcAft>
                <a:spcPts val="0"/>
              </a:spcAft>
              <a:buNone/>
            </a:pPr>
            <a:endParaRPr sz="3300"/>
          </a:p>
        </p:txBody>
      </p:sp>
      <p:pic>
        <p:nvPicPr>
          <p:cNvPr id="845" name="Google Shape;845;g38447a4d823_0_291"/>
          <p:cNvPicPr preferRelativeResize="0"/>
          <p:nvPr/>
        </p:nvPicPr>
        <p:blipFill>
          <a:blip r:embed="rId3">
            <a:alphaModFix/>
          </a:blip>
          <a:stretch>
            <a:fillRect/>
          </a:stretch>
        </p:blipFill>
        <p:spPr>
          <a:xfrm>
            <a:off x="7832975" y="2697262"/>
            <a:ext cx="918924" cy="1111325"/>
          </a:xfrm>
          <a:prstGeom prst="rect">
            <a:avLst/>
          </a:prstGeom>
          <a:noFill/>
          <a:ln>
            <a:noFill/>
          </a:ln>
        </p:spPr>
      </p:pic>
      <p:pic>
        <p:nvPicPr>
          <p:cNvPr id="846" name="Google Shape;846;g38447a4d823_0_291"/>
          <p:cNvPicPr preferRelativeResize="0"/>
          <p:nvPr/>
        </p:nvPicPr>
        <p:blipFill>
          <a:blip r:embed="rId4">
            <a:alphaModFix/>
          </a:blip>
          <a:stretch>
            <a:fillRect/>
          </a:stretch>
        </p:blipFill>
        <p:spPr>
          <a:xfrm>
            <a:off x="2682425" y="2635713"/>
            <a:ext cx="1646475" cy="12344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1"/>
        <p:cNvGrpSpPr/>
        <p:nvPr/>
      </p:nvGrpSpPr>
      <p:grpSpPr>
        <a:xfrm>
          <a:off x="0" y="0"/>
          <a:ext cx="0" cy="0"/>
          <a:chOff x="0" y="0"/>
          <a:chExt cx="0" cy="0"/>
        </a:xfrm>
      </p:grpSpPr>
      <p:sp>
        <p:nvSpPr>
          <p:cNvPr id="812" name="Google Shape;812;g38466d4a1cf_2_13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3" name="Google Shape;813;g38466d4a1cf_2_134"/>
          <p:cNvSpPr txBox="1">
            <a:spLocks noGrp="1"/>
          </p:cNvSpPr>
          <p:nvPr>
            <p:ph type="title"/>
          </p:nvPr>
        </p:nvSpPr>
        <p:spPr>
          <a:xfrm>
            <a:off x="643275" y="621725"/>
            <a:ext cx="6109500" cy="848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Calibri"/>
              <a:buNone/>
            </a:pPr>
            <a:r>
              <a:rPr lang="cs-CZ" sz="4200">
                <a:solidFill>
                  <a:schemeClr val="dk1"/>
                </a:solidFill>
                <a:latin typeface="Calibri"/>
                <a:ea typeface="Calibri"/>
                <a:cs typeface="Calibri"/>
                <a:sym typeface="Calibri"/>
              </a:rPr>
              <a:t>Pojďme si to zkusit</a:t>
            </a:r>
            <a:endParaRPr sz="3200"/>
          </a:p>
        </p:txBody>
      </p:sp>
      <p:sp>
        <p:nvSpPr>
          <p:cNvPr id="814" name="Google Shape;814;g38466d4a1cf_2_134"/>
          <p:cNvSpPr/>
          <p:nvPr/>
        </p:nvSpPr>
        <p:spPr>
          <a:xfrm>
            <a:off x="643278" y="1620018"/>
            <a:ext cx="3255095"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5" name="Google Shape;815;g38466d4a1cf_2_134"/>
          <p:cNvSpPr txBox="1"/>
          <p:nvPr/>
        </p:nvSpPr>
        <p:spPr>
          <a:xfrm>
            <a:off x="630935" y="2414351"/>
            <a:ext cx="6187499" cy="4065962"/>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15000"/>
              </a:lnSpc>
              <a:spcBef>
                <a:spcPts val="1400"/>
              </a:spcBef>
              <a:spcAft>
                <a:spcPts val="0"/>
              </a:spcAft>
              <a:buNone/>
            </a:pPr>
            <a:r>
              <a:rPr lang="cs-CZ" sz="2400" b="1" dirty="0">
                <a:solidFill>
                  <a:schemeClr val="dk1"/>
                </a:solidFill>
                <a:latin typeface="Calibri"/>
                <a:ea typeface="Calibri"/>
                <a:cs typeface="Calibri"/>
                <a:sym typeface="Calibri"/>
              </a:rPr>
              <a:t>Práce ve skupinkách (4 skupiny; 30-40 min)</a:t>
            </a:r>
            <a:endParaRPr sz="2000" b="1" dirty="0">
              <a:solidFill>
                <a:schemeClr val="dk1"/>
              </a:solidFill>
            </a:endParaRPr>
          </a:p>
          <a:p>
            <a:pPr marL="457200" lvl="0" indent="-331152" algn="l" rtl="0">
              <a:lnSpc>
                <a:spcPct val="115000"/>
              </a:lnSpc>
              <a:spcBef>
                <a:spcPts val="1200"/>
              </a:spcBef>
              <a:spcAft>
                <a:spcPts val="0"/>
              </a:spcAft>
              <a:buClr>
                <a:schemeClr val="dk1"/>
              </a:buClr>
              <a:buSzPct val="100000"/>
              <a:buChar char="●"/>
            </a:pPr>
            <a:r>
              <a:rPr lang="cs-CZ" sz="2000" i="1" dirty="0">
                <a:solidFill>
                  <a:schemeClr val="dk1"/>
                </a:solidFill>
              </a:rPr>
              <a:t>peer konzultant doporučuje klientovi více autonomie, psychiatr trvá na hospitalizaci</a:t>
            </a:r>
            <a:r>
              <a:rPr lang="cs-CZ" sz="2000" dirty="0">
                <a:solidFill>
                  <a:schemeClr val="dk1"/>
                </a:solidFill>
              </a:rPr>
              <a:t>.</a:t>
            </a:r>
            <a:br>
              <a:rPr lang="cs-CZ" sz="2000" dirty="0">
                <a:solidFill>
                  <a:schemeClr val="dk1"/>
                </a:solidFill>
              </a:rPr>
            </a:br>
            <a:endParaRPr sz="2000" dirty="0">
              <a:solidFill>
                <a:schemeClr val="dk1"/>
              </a:solidFill>
            </a:endParaRPr>
          </a:p>
          <a:p>
            <a:pPr marL="457200" lvl="0" indent="-331152" algn="l" rtl="0">
              <a:lnSpc>
                <a:spcPct val="115000"/>
              </a:lnSpc>
              <a:spcBef>
                <a:spcPts val="0"/>
              </a:spcBef>
              <a:spcAft>
                <a:spcPts val="0"/>
              </a:spcAft>
              <a:buClr>
                <a:schemeClr val="dk1"/>
              </a:buClr>
              <a:buSzPct val="100000"/>
              <a:buChar char="●"/>
            </a:pPr>
            <a:r>
              <a:rPr lang="cs-CZ" sz="2000" dirty="0">
                <a:solidFill>
                  <a:schemeClr val="dk1"/>
                </a:solidFill>
              </a:rPr>
              <a:t>Účastníci ve skupinách sehrají modelovou situaci, kdy peer konzultant podporuje větší autonomii klienta, zatímco psychiatr trvá na hospitalizaci. Úkolem je hledat </a:t>
            </a:r>
            <a:r>
              <a:rPr lang="cs-CZ" sz="2000" b="1" dirty="0">
                <a:solidFill>
                  <a:schemeClr val="dk1"/>
                </a:solidFill>
              </a:rPr>
              <a:t>nejvhodnější řešení pro klienta</a:t>
            </a:r>
            <a:r>
              <a:rPr lang="cs-CZ" sz="2000" dirty="0">
                <a:solidFill>
                  <a:schemeClr val="dk1"/>
                </a:solidFill>
              </a:rPr>
              <a:t>, který spojí oba přístupy, a následně reflektovat, jaké postupy a techniky pomohly konflikt </a:t>
            </a:r>
            <a:r>
              <a:rPr lang="cs-CZ" sz="2000" dirty="0" err="1">
                <a:solidFill>
                  <a:schemeClr val="dk1"/>
                </a:solidFill>
              </a:rPr>
              <a:t>deeskalovat</a:t>
            </a:r>
            <a:r>
              <a:rPr lang="cs-CZ" sz="2000" dirty="0">
                <a:solidFill>
                  <a:schemeClr val="dk1"/>
                </a:solidFill>
              </a:rPr>
              <a:t> a dojít k řešení.</a:t>
            </a:r>
          </a:p>
          <a:p>
            <a:pPr marL="457200" lvl="0" indent="-331152" algn="l" rtl="0">
              <a:lnSpc>
                <a:spcPct val="115000"/>
              </a:lnSpc>
              <a:spcBef>
                <a:spcPts val="0"/>
              </a:spcBef>
              <a:spcAft>
                <a:spcPts val="0"/>
              </a:spcAft>
              <a:buClr>
                <a:schemeClr val="dk1"/>
              </a:buClr>
              <a:buSzPct val="100000"/>
              <a:buChar char="●"/>
            </a:pPr>
            <a:r>
              <a:rPr lang="cs-CZ" sz="2000" dirty="0">
                <a:solidFill>
                  <a:schemeClr val="dk1"/>
                </a:solidFill>
              </a:rPr>
              <a:t>Každý z účastníků hraje jinou roli, než normálně zastává.</a:t>
            </a:r>
            <a:endParaRPr sz="2000" dirty="0">
              <a:solidFill>
                <a:schemeClr val="dk1"/>
              </a:solidFill>
            </a:endParaRPr>
          </a:p>
          <a:p>
            <a:pPr marL="0" marR="0" lvl="0" indent="0" algn="l" rtl="0">
              <a:lnSpc>
                <a:spcPct val="90000"/>
              </a:lnSpc>
              <a:spcBef>
                <a:spcPts val="1200"/>
              </a:spcBef>
              <a:spcAft>
                <a:spcPts val="0"/>
              </a:spcAft>
              <a:buClr>
                <a:srgbClr val="000000"/>
              </a:buClr>
              <a:buSzPct val="100000"/>
              <a:buFont typeface="Arial"/>
              <a:buNone/>
            </a:pPr>
            <a:endParaRPr sz="1800" dirty="0">
              <a:solidFill>
                <a:schemeClr val="dk1"/>
              </a:solidFill>
              <a:latin typeface="Calibri"/>
              <a:ea typeface="Calibri"/>
              <a:cs typeface="Calibri"/>
              <a:sym typeface="Calibri"/>
            </a:endParaRPr>
          </a:p>
        </p:txBody>
      </p:sp>
      <p:pic>
        <p:nvPicPr>
          <p:cNvPr id="816" name="Google Shape;816;g38466d4a1cf_2_134" descr="A logo with blue and yellow circles&#10;&#10;AI-generated content may be incorrect."/>
          <p:cNvPicPr preferRelativeResize="0"/>
          <p:nvPr/>
        </p:nvPicPr>
        <p:blipFill rotWithShape="1">
          <a:blip r:embed="rId3">
            <a:alphaModFix/>
          </a:blip>
          <a:srcRect/>
          <a:stretch/>
        </p:blipFill>
        <p:spPr>
          <a:xfrm>
            <a:off x="10104669" y="222572"/>
            <a:ext cx="1853300" cy="1397450"/>
          </a:xfrm>
          <a:prstGeom prst="rect">
            <a:avLst/>
          </a:prstGeom>
          <a:noFill/>
          <a:ln>
            <a:noFill/>
          </a:ln>
        </p:spPr>
      </p:pic>
      <p:sp>
        <p:nvSpPr>
          <p:cNvPr id="817" name="Google Shape;817;g38466d4a1cf_2_134"/>
          <p:cNvSpPr txBox="1"/>
          <p:nvPr/>
        </p:nvSpPr>
        <p:spPr>
          <a:xfrm>
            <a:off x="517575" y="1884850"/>
            <a:ext cx="6187500" cy="52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s-CZ" sz="2800" u="sng">
                <a:solidFill>
                  <a:schemeClr val="dk1"/>
                </a:solidFill>
                <a:latin typeface="Calibri"/>
                <a:ea typeface="Calibri"/>
                <a:cs typeface="Calibri"/>
                <a:sym typeface="Calibri"/>
              </a:rPr>
              <a:t>Simulovaný konflikt a jeho deeskalace</a:t>
            </a:r>
            <a:endParaRPr sz="2800" u="sng">
              <a:solidFill>
                <a:schemeClr val="dk1"/>
              </a:solidFill>
              <a:latin typeface="Calibri"/>
              <a:ea typeface="Calibri"/>
              <a:cs typeface="Calibri"/>
              <a:sym typeface="Calibri"/>
            </a:endParaRPr>
          </a:p>
        </p:txBody>
      </p:sp>
      <p:sp>
        <p:nvSpPr>
          <p:cNvPr id="818" name="Google Shape;818;g38466d4a1cf_2_134"/>
          <p:cNvSpPr txBox="1"/>
          <p:nvPr/>
        </p:nvSpPr>
        <p:spPr>
          <a:xfrm>
            <a:off x="7086825" y="1884849"/>
            <a:ext cx="4587600" cy="4595463"/>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cs-CZ" sz="1800" b="1" dirty="0">
                <a:solidFill>
                  <a:schemeClr val="dk1"/>
                </a:solidFill>
                <a:latin typeface="Calibri"/>
                <a:ea typeface="Calibri"/>
                <a:cs typeface="Calibri"/>
                <a:sym typeface="Calibri"/>
              </a:rPr>
              <a:t>Techniky řešení konfliktů:</a:t>
            </a:r>
            <a:endParaRPr sz="1800" b="1" dirty="0">
              <a:solidFill>
                <a:schemeClr val="dk1"/>
              </a:solidFill>
              <a:latin typeface="Calibri"/>
              <a:ea typeface="Calibri"/>
              <a:cs typeface="Calibri"/>
              <a:sym typeface="Calibri"/>
            </a:endParaRPr>
          </a:p>
          <a:p>
            <a:pPr marL="457200" lvl="0" indent="-342900" algn="l" rtl="0">
              <a:lnSpc>
                <a:spcPct val="100000"/>
              </a:lnSpc>
              <a:spcBef>
                <a:spcPts val="1200"/>
              </a:spcBef>
              <a:spcAft>
                <a:spcPts val="0"/>
              </a:spcAft>
              <a:buClr>
                <a:schemeClr val="dk1"/>
              </a:buClr>
              <a:buSzPts val="1800"/>
              <a:buFont typeface="Calibri"/>
              <a:buChar char="➔"/>
            </a:pPr>
            <a:r>
              <a:rPr lang="cs-CZ" sz="2000" b="1" dirty="0">
                <a:solidFill>
                  <a:schemeClr val="dk1"/>
                </a:solidFill>
                <a:latin typeface="Calibri"/>
                <a:ea typeface="Calibri"/>
                <a:cs typeface="Calibri"/>
                <a:sym typeface="Calibri"/>
              </a:rPr>
              <a:t>Aktivní naslouchání</a:t>
            </a:r>
            <a:r>
              <a:rPr lang="cs-CZ" sz="2000" dirty="0">
                <a:solidFill>
                  <a:schemeClr val="dk1"/>
                </a:solidFill>
                <a:latin typeface="Calibri"/>
                <a:ea typeface="Calibri"/>
                <a:cs typeface="Calibri"/>
                <a:sym typeface="Calibri"/>
              </a:rPr>
              <a:t> (opakování, shrnutí)</a:t>
            </a:r>
            <a:endParaRPr sz="2000" dirty="0">
              <a:solidFill>
                <a:schemeClr val="dk1"/>
              </a:solidFill>
              <a:latin typeface="Calibri"/>
              <a:ea typeface="Calibri"/>
              <a:cs typeface="Calibri"/>
              <a:sym typeface="Calibri"/>
            </a:endParaRPr>
          </a:p>
          <a:p>
            <a:pPr marL="457200" lvl="0" indent="-342900" algn="l" rtl="0">
              <a:lnSpc>
                <a:spcPct val="100000"/>
              </a:lnSpc>
              <a:spcBef>
                <a:spcPts val="0"/>
              </a:spcBef>
              <a:spcAft>
                <a:spcPts val="0"/>
              </a:spcAft>
              <a:buClr>
                <a:schemeClr val="dk1"/>
              </a:buClr>
              <a:buSzPts val="1800"/>
              <a:buFont typeface="Calibri"/>
              <a:buChar char="➔"/>
            </a:pPr>
            <a:r>
              <a:rPr lang="cs-CZ" sz="2000" b="1" dirty="0">
                <a:solidFill>
                  <a:schemeClr val="dk1"/>
                </a:solidFill>
                <a:latin typeface="Calibri"/>
                <a:ea typeface="Calibri"/>
                <a:cs typeface="Calibri"/>
                <a:sym typeface="Calibri"/>
              </a:rPr>
              <a:t>Validace</a:t>
            </a:r>
            <a:r>
              <a:rPr lang="cs-CZ" sz="2000" dirty="0">
                <a:solidFill>
                  <a:schemeClr val="dk1"/>
                </a:solidFill>
                <a:latin typeface="Calibri"/>
                <a:ea typeface="Calibri"/>
                <a:cs typeface="Calibri"/>
                <a:sym typeface="Calibri"/>
              </a:rPr>
              <a:t> („Rozumím, že máte obavy…“)</a:t>
            </a:r>
            <a:endParaRPr sz="2000" dirty="0">
              <a:solidFill>
                <a:schemeClr val="dk1"/>
              </a:solidFill>
              <a:latin typeface="Calibri"/>
              <a:ea typeface="Calibri"/>
              <a:cs typeface="Calibri"/>
              <a:sym typeface="Calibri"/>
            </a:endParaRPr>
          </a:p>
          <a:p>
            <a:pPr marL="457200" lvl="0" indent="-342900" algn="l" rtl="0">
              <a:lnSpc>
                <a:spcPct val="100000"/>
              </a:lnSpc>
              <a:spcBef>
                <a:spcPts val="0"/>
              </a:spcBef>
              <a:spcAft>
                <a:spcPts val="0"/>
              </a:spcAft>
              <a:buClr>
                <a:schemeClr val="dk1"/>
              </a:buClr>
              <a:buSzPts val="1800"/>
              <a:buFont typeface="Calibri"/>
              <a:buChar char="➔"/>
            </a:pPr>
            <a:r>
              <a:rPr lang="cs-CZ" sz="2000" b="1" dirty="0">
                <a:solidFill>
                  <a:schemeClr val="dk1"/>
                </a:solidFill>
                <a:latin typeface="Calibri"/>
                <a:ea typeface="Calibri"/>
                <a:cs typeface="Calibri"/>
                <a:sym typeface="Calibri"/>
              </a:rPr>
              <a:t>Zaměření na klienta</a:t>
            </a:r>
            <a:r>
              <a:rPr lang="cs-CZ" sz="2000" dirty="0">
                <a:solidFill>
                  <a:schemeClr val="dk1"/>
                </a:solidFill>
                <a:latin typeface="Calibri"/>
                <a:ea typeface="Calibri"/>
                <a:cs typeface="Calibri"/>
                <a:sym typeface="Calibri"/>
              </a:rPr>
              <a:t> (společný cíl = jeho bezpečí a podpora autonomie)</a:t>
            </a:r>
            <a:endParaRPr sz="2000" dirty="0">
              <a:solidFill>
                <a:schemeClr val="dk1"/>
              </a:solidFill>
              <a:latin typeface="Calibri"/>
              <a:ea typeface="Calibri"/>
              <a:cs typeface="Calibri"/>
              <a:sym typeface="Calibri"/>
            </a:endParaRPr>
          </a:p>
          <a:p>
            <a:pPr marL="457200" lvl="0" indent="-342900" algn="l" rtl="0">
              <a:lnSpc>
                <a:spcPct val="100000"/>
              </a:lnSpc>
              <a:spcBef>
                <a:spcPts val="0"/>
              </a:spcBef>
              <a:spcAft>
                <a:spcPts val="0"/>
              </a:spcAft>
              <a:buClr>
                <a:schemeClr val="dk1"/>
              </a:buClr>
              <a:buSzPts val="1800"/>
              <a:buFont typeface="Calibri"/>
              <a:buChar char="➔"/>
            </a:pPr>
            <a:r>
              <a:rPr lang="cs-CZ" sz="2000" b="1" dirty="0">
                <a:solidFill>
                  <a:schemeClr val="dk1"/>
                </a:solidFill>
                <a:latin typeface="Calibri"/>
                <a:ea typeface="Calibri"/>
                <a:cs typeface="Calibri"/>
                <a:sym typeface="Calibri"/>
              </a:rPr>
              <a:t>Normalizace rozdílných pohledů</a:t>
            </a:r>
            <a:r>
              <a:rPr lang="cs-CZ" sz="2000" dirty="0">
                <a:solidFill>
                  <a:schemeClr val="dk1"/>
                </a:solidFill>
                <a:latin typeface="Calibri"/>
                <a:ea typeface="Calibri"/>
                <a:cs typeface="Calibri"/>
                <a:sym typeface="Calibri"/>
              </a:rPr>
              <a:t> („Je v pořádku, že se na to díváme každý jinak…“)</a:t>
            </a:r>
            <a:endParaRPr sz="2000" dirty="0">
              <a:solidFill>
                <a:schemeClr val="dk1"/>
              </a:solidFill>
              <a:latin typeface="Calibri"/>
              <a:ea typeface="Calibri"/>
              <a:cs typeface="Calibri"/>
              <a:sym typeface="Calibri"/>
            </a:endParaRPr>
          </a:p>
          <a:p>
            <a:pPr marL="457200" lvl="0" indent="-342900" algn="l" rtl="0">
              <a:lnSpc>
                <a:spcPct val="100000"/>
              </a:lnSpc>
              <a:spcBef>
                <a:spcPts val="0"/>
              </a:spcBef>
              <a:spcAft>
                <a:spcPts val="0"/>
              </a:spcAft>
              <a:buClr>
                <a:schemeClr val="dk1"/>
              </a:buClr>
              <a:buSzPts val="1800"/>
              <a:buFont typeface="Calibri"/>
              <a:buChar char="➔"/>
            </a:pPr>
            <a:r>
              <a:rPr lang="cs-CZ" sz="2000" b="1" dirty="0">
                <a:solidFill>
                  <a:schemeClr val="dk1"/>
                </a:solidFill>
                <a:latin typeface="Calibri"/>
                <a:ea typeface="Calibri"/>
                <a:cs typeface="Calibri"/>
                <a:sym typeface="Calibri"/>
              </a:rPr>
              <a:t>Hledání </a:t>
            </a:r>
            <a:r>
              <a:rPr lang="cs-CZ" sz="2000" b="1" dirty="0" err="1">
                <a:solidFill>
                  <a:schemeClr val="dk1"/>
                </a:solidFill>
                <a:latin typeface="Calibri"/>
                <a:ea typeface="Calibri"/>
                <a:cs typeface="Calibri"/>
                <a:sym typeface="Calibri"/>
              </a:rPr>
              <a:t>win</a:t>
            </a:r>
            <a:r>
              <a:rPr lang="cs-CZ" sz="2000" b="1" dirty="0">
                <a:solidFill>
                  <a:schemeClr val="dk1"/>
                </a:solidFill>
                <a:latin typeface="Calibri"/>
                <a:ea typeface="Calibri"/>
                <a:cs typeface="Calibri"/>
                <a:sym typeface="Calibri"/>
              </a:rPr>
              <a:t>–</a:t>
            </a:r>
            <a:r>
              <a:rPr lang="cs-CZ" sz="2000" b="1" dirty="0" err="1">
                <a:solidFill>
                  <a:schemeClr val="dk1"/>
                </a:solidFill>
                <a:latin typeface="Calibri"/>
                <a:ea typeface="Calibri"/>
                <a:cs typeface="Calibri"/>
                <a:sym typeface="Calibri"/>
              </a:rPr>
              <a:t>win</a:t>
            </a:r>
            <a:r>
              <a:rPr lang="cs-CZ" sz="2000" b="1" dirty="0">
                <a:solidFill>
                  <a:schemeClr val="dk1"/>
                </a:solidFill>
                <a:latin typeface="Calibri"/>
                <a:ea typeface="Calibri"/>
                <a:cs typeface="Calibri"/>
                <a:sym typeface="Calibri"/>
              </a:rPr>
              <a:t> řešení</a:t>
            </a:r>
          </a:p>
          <a:p>
            <a:pPr marL="457200" lvl="0" indent="-342900" algn="l" rtl="0">
              <a:lnSpc>
                <a:spcPct val="100000"/>
              </a:lnSpc>
              <a:spcBef>
                <a:spcPts val="0"/>
              </a:spcBef>
              <a:spcAft>
                <a:spcPts val="0"/>
              </a:spcAft>
              <a:buClr>
                <a:schemeClr val="dk1"/>
              </a:buClr>
              <a:buSzPts val="1800"/>
              <a:buFont typeface="Calibri"/>
              <a:buChar char="➔"/>
            </a:pPr>
            <a:r>
              <a:rPr lang="cs-CZ" sz="2000" b="1" dirty="0">
                <a:solidFill>
                  <a:schemeClr val="dk1"/>
                </a:solidFill>
                <a:latin typeface="Calibri"/>
                <a:ea typeface="Calibri"/>
                <a:cs typeface="Calibri"/>
                <a:sym typeface="Calibri"/>
              </a:rPr>
              <a:t>Uzavřený komunikační kruh</a:t>
            </a:r>
          </a:p>
          <a:p>
            <a:pPr marL="457200" lvl="0" indent="-342900" algn="l" rtl="0">
              <a:lnSpc>
                <a:spcPct val="100000"/>
              </a:lnSpc>
              <a:spcBef>
                <a:spcPts val="0"/>
              </a:spcBef>
              <a:spcAft>
                <a:spcPts val="0"/>
              </a:spcAft>
              <a:buClr>
                <a:schemeClr val="dk1"/>
              </a:buClr>
              <a:buSzPts val="1800"/>
              <a:buFont typeface="Calibri"/>
              <a:buChar char="➔"/>
            </a:pPr>
            <a:r>
              <a:rPr lang="cs-CZ" sz="2000" b="1" dirty="0">
                <a:solidFill>
                  <a:schemeClr val="dk1"/>
                </a:solidFill>
                <a:latin typeface="Calibri"/>
                <a:ea typeface="Calibri"/>
                <a:cs typeface="Calibri"/>
                <a:sym typeface="Calibri"/>
              </a:rPr>
              <a:t>Vytvoření bezpečného prostoru</a:t>
            </a:r>
            <a:endParaRPr sz="2000" b="1" dirty="0">
              <a:solidFill>
                <a:schemeClr val="dk1"/>
              </a:solidFill>
              <a:latin typeface="Calibri"/>
              <a:ea typeface="Calibri"/>
              <a:cs typeface="Calibri"/>
              <a:sym typeface="Calibri"/>
            </a:endParaRPr>
          </a:p>
          <a:p>
            <a:pPr marL="0" lvl="0" indent="0" algn="l" rtl="0">
              <a:spcBef>
                <a:spcPts val="0"/>
              </a:spcBef>
              <a:spcAft>
                <a:spcPts val="0"/>
              </a:spcAft>
              <a:buNone/>
            </a:pPr>
            <a:endParaRPr sz="2800"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5"/>
          <p:cNvPicPr preferRelativeResize="0"/>
          <p:nvPr/>
        </p:nvPicPr>
        <p:blipFill rotWithShape="1">
          <a:blip r:embed="rId3">
            <a:alphaModFix/>
          </a:blip>
          <a:srcRect/>
          <a:stretch/>
        </p:blipFill>
        <p:spPr>
          <a:xfrm>
            <a:off x="0" y="5807577"/>
            <a:ext cx="12192000" cy="1050423"/>
          </a:xfrm>
          <a:prstGeom prst="rect">
            <a:avLst/>
          </a:prstGeom>
          <a:noFill/>
          <a:ln>
            <a:noFill/>
          </a:ln>
        </p:spPr>
      </p:pic>
      <p:pic>
        <p:nvPicPr>
          <p:cNvPr id="342" name="Google Shape;342;p5"/>
          <p:cNvPicPr preferRelativeResize="0"/>
          <p:nvPr/>
        </p:nvPicPr>
        <p:blipFill>
          <a:blip r:embed="rId4">
            <a:alphaModFix/>
          </a:blip>
          <a:stretch>
            <a:fillRect/>
          </a:stretch>
        </p:blipFill>
        <p:spPr>
          <a:xfrm>
            <a:off x="6054675" y="5886675"/>
            <a:ext cx="6267450" cy="676275"/>
          </a:xfrm>
          <a:prstGeom prst="rect">
            <a:avLst/>
          </a:prstGeom>
          <a:noFill/>
          <a:ln>
            <a:noFill/>
          </a:ln>
        </p:spPr>
      </p:pic>
      <p:pic>
        <p:nvPicPr>
          <p:cNvPr id="343" name="Google Shape;343;p5"/>
          <p:cNvPicPr preferRelativeResize="0"/>
          <p:nvPr/>
        </p:nvPicPr>
        <p:blipFill>
          <a:blip r:embed="rId5">
            <a:alphaModFix/>
          </a:blip>
          <a:stretch>
            <a:fillRect/>
          </a:stretch>
        </p:blipFill>
        <p:spPr>
          <a:xfrm>
            <a:off x="6296225" y="383900"/>
            <a:ext cx="5572358" cy="5502777"/>
          </a:xfrm>
          <a:prstGeom prst="rect">
            <a:avLst/>
          </a:prstGeom>
          <a:noFill/>
          <a:ln>
            <a:noFill/>
          </a:ln>
        </p:spPr>
      </p:pic>
      <p:pic>
        <p:nvPicPr>
          <p:cNvPr id="344" name="Google Shape;344;p5"/>
          <p:cNvPicPr preferRelativeResize="0"/>
          <p:nvPr/>
        </p:nvPicPr>
        <p:blipFill>
          <a:blip r:embed="rId6">
            <a:alphaModFix/>
          </a:blip>
          <a:stretch>
            <a:fillRect/>
          </a:stretch>
        </p:blipFill>
        <p:spPr>
          <a:xfrm>
            <a:off x="304800" y="1979800"/>
            <a:ext cx="5991425" cy="367306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g38466d4a1cf_0_7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cs-CZ" dirty="0"/>
              <a:t>Marie, 18 let</a:t>
            </a:r>
            <a:endParaRPr dirty="0"/>
          </a:p>
        </p:txBody>
      </p:sp>
      <p:sp>
        <p:nvSpPr>
          <p:cNvPr id="825" name="Google Shape;825;g38466d4a1cf_0_76"/>
          <p:cNvSpPr txBox="1">
            <a:spLocks noGrp="1"/>
          </p:cNvSpPr>
          <p:nvPr>
            <p:ph type="body" idx="1"/>
          </p:nvPr>
        </p:nvSpPr>
        <p:spPr>
          <a:xfrm>
            <a:off x="838200" y="1687650"/>
            <a:ext cx="10515600" cy="4667250"/>
          </a:xfrm>
          <a:prstGeom prst="rect">
            <a:avLst/>
          </a:prstGeom>
        </p:spPr>
        <p:txBody>
          <a:bodyPr spcFirstLastPara="1" wrap="square" lIns="91425" tIns="45700" rIns="91425" bIns="45700" anchor="t" anchorCtr="0">
            <a:normAutofit lnSpcReduction="10000"/>
          </a:bodyPr>
          <a:lstStyle/>
          <a:p>
            <a:pPr marL="114300" indent="0" algn="just">
              <a:buNone/>
            </a:pPr>
            <a:r>
              <a:rPr lang="en-US" dirty="0" err="1"/>
              <a:t>Marii</a:t>
            </a:r>
            <a:r>
              <a:rPr lang="en-US" dirty="0"/>
              <a:t>,</a:t>
            </a:r>
            <a:r>
              <a:rPr lang="cs-CZ" dirty="0"/>
              <a:t> </a:t>
            </a:r>
            <a:r>
              <a:rPr lang="cs-CZ" dirty="0" err="1"/>
              <a:t>osmná</a:t>
            </a:r>
            <a:r>
              <a:rPr lang="en-US" dirty="0" err="1"/>
              <a:t>ctileté</a:t>
            </a:r>
            <a:r>
              <a:rPr lang="en-US" dirty="0"/>
              <a:t> </a:t>
            </a:r>
            <a:r>
              <a:rPr lang="en-US" dirty="0" err="1"/>
              <a:t>středoškolačce</a:t>
            </a:r>
            <a:r>
              <a:rPr lang="en-US" dirty="0"/>
              <a:t>, </a:t>
            </a:r>
            <a:r>
              <a:rPr lang="en-US" dirty="0" err="1"/>
              <a:t>bylo</a:t>
            </a:r>
            <a:r>
              <a:rPr lang="en-US" dirty="0"/>
              <a:t> </a:t>
            </a:r>
            <a:r>
              <a:rPr lang="en-US" dirty="0" err="1"/>
              <a:t>doporučeno</a:t>
            </a:r>
            <a:r>
              <a:rPr lang="en-US" dirty="0"/>
              <a:t>, aby </a:t>
            </a:r>
            <a:r>
              <a:rPr lang="en-US" dirty="0" err="1"/>
              <a:t>navštívila</a:t>
            </a:r>
            <a:r>
              <a:rPr lang="en-US" dirty="0"/>
              <a:t> </a:t>
            </a:r>
            <a:r>
              <a:rPr lang="en-US" dirty="0" err="1"/>
              <a:t>školního</a:t>
            </a:r>
            <a:r>
              <a:rPr lang="en-US" dirty="0"/>
              <a:t> </a:t>
            </a:r>
            <a:r>
              <a:rPr lang="en-US" dirty="0" err="1"/>
              <a:t>poradce</a:t>
            </a:r>
            <a:r>
              <a:rPr lang="en-US" dirty="0"/>
              <a:t> </a:t>
            </a:r>
            <a:r>
              <a:rPr lang="en-US" dirty="0" err="1"/>
              <a:t>kvůli</a:t>
            </a:r>
            <a:r>
              <a:rPr lang="en-US" dirty="0"/>
              <a:t> </a:t>
            </a:r>
            <a:r>
              <a:rPr lang="en-US" dirty="0" err="1"/>
              <a:t>příznakům</a:t>
            </a:r>
            <a:r>
              <a:rPr lang="en-US" dirty="0"/>
              <a:t> </a:t>
            </a:r>
            <a:r>
              <a:rPr lang="en-US" dirty="0" err="1"/>
              <a:t>deprese</a:t>
            </a:r>
            <a:r>
              <a:rPr lang="en-US" dirty="0"/>
              <a:t>. </a:t>
            </a:r>
            <a:r>
              <a:rPr lang="en-US" dirty="0" err="1"/>
              <a:t>Mariini</a:t>
            </a:r>
            <a:r>
              <a:rPr lang="en-US" dirty="0"/>
              <a:t> </a:t>
            </a:r>
            <a:r>
              <a:rPr lang="en-US" dirty="0" err="1"/>
              <a:t>rodiče</a:t>
            </a:r>
            <a:r>
              <a:rPr lang="en-US" dirty="0"/>
              <a:t> </a:t>
            </a:r>
            <a:r>
              <a:rPr lang="en-US" dirty="0" err="1"/>
              <a:t>uvádějí</a:t>
            </a:r>
            <a:r>
              <a:rPr lang="en-US" dirty="0"/>
              <a:t>, </a:t>
            </a:r>
            <a:r>
              <a:rPr lang="en-US" dirty="0" err="1"/>
              <a:t>že</a:t>
            </a:r>
            <a:r>
              <a:rPr lang="en-US" dirty="0"/>
              <a:t> je </a:t>
            </a:r>
            <a:r>
              <a:rPr lang="en-US" dirty="0" err="1"/>
              <a:t>stále</a:t>
            </a:r>
            <a:r>
              <a:rPr lang="en-US" dirty="0"/>
              <a:t> </a:t>
            </a:r>
            <a:r>
              <a:rPr lang="en-US" dirty="0" err="1"/>
              <a:t>podrážděnější</a:t>
            </a:r>
            <a:r>
              <a:rPr lang="en-US" dirty="0"/>
              <a:t>, </a:t>
            </a:r>
            <a:r>
              <a:rPr lang="en-US" dirty="0" err="1"/>
              <a:t>většinu</a:t>
            </a:r>
            <a:r>
              <a:rPr lang="en-US" dirty="0"/>
              <a:t> </a:t>
            </a:r>
            <a:r>
              <a:rPr lang="en-US" dirty="0" err="1"/>
              <a:t>času</a:t>
            </a:r>
            <a:r>
              <a:rPr lang="en-US" dirty="0"/>
              <a:t> </a:t>
            </a:r>
            <a:r>
              <a:rPr lang="en-US" dirty="0" err="1"/>
              <a:t>tráví</a:t>
            </a:r>
            <a:r>
              <a:rPr lang="en-US" dirty="0"/>
              <a:t> </a:t>
            </a:r>
            <a:r>
              <a:rPr lang="en-US" dirty="0" err="1"/>
              <a:t>ve</a:t>
            </a:r>
            <a:r>
              <a:rPr lang="en-US" dirty="0"/>
              <a:t> </a:t>
            </a:r>
            <a:r>
              <a:rPr lang="en-US" dirty="0" err="1"/>
              <a:t>svém</a:t>
            </a:r>
            <a:r>
              <a:rPr lang="en-US" dirty="0"/>
              <a:t> </a:t>
            </a:r>
            <a:r>
              <a:rPr lang="en-US" dirty="0" err="1"/>
              <a:t>pokoji</a:t>
            </a:r>
            <a:r>
              <a:rPr lang="en-US" dirty="0"/>
              <a:t> a </a:t>
            </a:r>
            <a:r>
              <a:rPr lang="en-US" dirty="0" err="1"/>
              <a:t>vyhýbá</a:t>
            </a:r>
            <a:r>
              <a:rPr lang="en-US" dirty="0"/>
              <a:t> se </a:t>
            </a:r>
            <a:r>
              <a:rPr lang="en-US" dirty="0" err="1"/>
              <a:t>rodině</a:t>
            </a:r>
            <a:r>
              <a:rPr lang="en-US" dirty="0"/>
              <a:t> </a:t>
            </a:r>
            <a:r>
              <a:rPr lang="en-US" dirty="0" err="1"/>
              <a:t>i</a:t>
            </a:r>
            <a:r>
              <a:rPr lang="en-US" dirty="0"/>
              <a:t> </a:t>
            </a:r>
            <a:r>
              <a:rPr lang="en-US" dirty="0" err="1"/>
              <a:t>přátelům</a:t>
            </a:r>
            <a:r>
              <a:rPr lang="en-US" dirty="0"/>
              <a:t>. </a:t>
            </a:r>
            <a:r>
              <a:rPr lang="en-US" dirty="0" err="1"/>
              <a:t>Zhoršují</a:t>
            </a:r>
            <a:r>
              <a:rPr lang="en-US" dirty="0"/>
              <a:t> se </a:t>
            </a:r>
            <a:r>
              <a:rPr lang="en-US" dirty="0" err="1"/>
              <a:t>její</a:t>
            </a:r>
            <a:r>
              <a:rPr lang="en-US" dirty="0"/>
              <a:t> </a:t>
            </a:r>
            <a:r>
              <a:rPr lang="en-US" dirty="0" err="1"/>
              <a:t>školní</a:t>
            </a:r>
            <a:r>
              <a:rPr lang="en-US" dirty="0"/>
              <a:t> </a:t>
            </a:r>
            <a:r>
              <a:rPr lang="en-US" dirty="0" err="1"/>
              <a:t>výsledky</a:t>
            </a:r>
            <a:r>
              <a:rPr lang="en-US" dirty="0"/>
              <a:t>, </a:t>
            </a:r>
            <a:r>
              <a:rPr lang="en-US" dirty="0" err="1"/>
              <a:t>uzavírá</a:t>
            </a:r>
            <a:r>
              <a:rPr lang="en-US" dirty="0"/>
              <a:t> se </a:t>
            </a:r>
            <a:r>
              <a:rPr lang="en-US" dirty="0" err="1"/>
              <a:t>před</a:t>
            </a:r>
            <a:r>
              <a:rPr lang="en-US" dirty="0"/>
              <a:t> </a:t>
            </a:r>
            <a:r>
              <a:rPr lang="en-US" dirty="0" err="1"/>
              <a:t>vrstevníky</a:t>
            </a:r>
            <a:r>
              <a:rPr lang="en-US" dirty="0"/>
              <a:t> a </a:t>
            </a:r>
            <a:r>
              <a:rPr lang="en-US" dirty="0" err="1"/>
              <a:t>doma</a:t>
            </a:r>
            <a:r>
              <a:rPr lang="en-US" dirty="0"/>
              <a:t> </a:t>
            </a:r>
            <a:r>
              <a:rPr lang="en-US" dirty="0" err="1"/>
              <a:t>podléhá</a:t>
            </a:r>
            <a:r>
              <a:rPr lang="en-US" dirty="0"/>
              <a:t> </a:t>
            </a:r>
            <a:r>
              <a:rPr lang="en-US" dirty="0" err="1"/>
              <a:t>emočním</a:t>
            </a:r>
            <a:r>
              <a:rPr lang="en-US" dirty="0"/>
              <a:t> </a:t>
            </a:r>
            <a:r>
              <a:rPr lang="en-US" dirty="0" err="1"/>
              <a:t>výbuchům</a:t>
            </a:r>
            <a:r>
              <a:rPr lang="cs-CZ" dirty="0"/>
              <a:t> a hovoří o smrti jako východisku</a:t>
            </a:r>
            <a:r>
              <a:rPr lang="en-US" dirty="0"/>
              <a:t>. </a:t>
            </a:r>
            <a:r>
              <a:rPr lang="en-US" dirty="0" err="1"/>
              <a:t>Kdysi</a:t>
            </a:r>
            <a:r>
              <a:rPr lang="en-US" dirty="0"/>
              <a:t> </a:t>
            </a:r>
            <a:r>
              <a:rPr lang="en-US" dirty="0" err="1"/>
              <a:t>byla</a:t>
            </a:r>
            <a:r>
              <a:rPr lang="en-US" dirty="0"/>
              <a:t> </a:t>
            </a:r>
            <a:r>
              <a:rPr lang="en-US" dirty="0" err="1"/>
              <a:t>energickou</a:t>
            </a:r>
            <a:r>
              <a:rPr lang="en-US" dirty="0"/>
              <a:t> a </a:t>
            </a:r>
            <a:r>
              <a:rPr lang="en-US" dirty="0" err="1"/>
              <a:t>aktivní</a:t>
            </a:r>
            <a:r>
              <a:rPr lang="en-US" dirty="0"/>
              <a:t> </a:t>
            </a:r>
            <a:r>
              <a:rPr lang="en-US" dirty="0" err="1"/>
              <a:t>studentkou</a:t>
            </a:r>
            <a:r>
              <a:rPr lang="en-US" dirty="0"/>
              <a:t>, </a:t>
            </a:r>
            <a:r>
              <a:rPr lang="en-US" dirty="0" err="1"/>
              <a:t>chodila</a:t>
            </a:r>
            <a:r>
              <a:rPr lang="en-US" dirty="0"/>
              <a:t> do </a:t>
            </a:r>
            <a:r>
              <a:rPr lang="en-US" dirty="0" err="1"/>
              <a:t>školních</a:t>
            </a:r>
            <a:r>
              <a:rPr lang="en-US" dirty="0"/>
              <a:t> </a:t>
            </a:r>
            <a:r>
              <a:rPr lang="en-US" dirty="0" err="1"/>
              <a:t>kroužků</a:t>
            </a:r>
            <a:r>
              <a:rPr lang="en-US" dirty="0"/>
              <a:t> a </a:t>
            </a:r>
            <a:r>
              <a:rPr lang="en-US" dirty="0" err="1"/>
              <a:t>pracovala</a:t>
            </a:r>
            <a:r>
              <a:rPr lang="en-US" dirty="0"/>
              <a:t> </a:t>
            </a:r>
            <a:r>
              <a:rPr lang="en-US" dirty="0" err="1"/>
              <a:t>jako</a:t>
            </a:r>
            <a:r>
              <a:rPr lang="en-US" dirty="0"/>
              <a:t> </a:t>
            </a:r>
            <a:r>
              <a:rPr lang="en-US" dirty="0" err="1"/>
              <a:t>dobrovolnice</a:t>
            </a:r>
            <a:r>
              <a:rPr lang="en-US" dirty="0"/>
              <a:t> v </a:t>
            </a:r>
            <a:r>
              <a:rPr lang="en-US" dirty="0" err="1"/>
              <a:t>komunitním</a:t>
            </a:r>
            <a:r>
              <a:rPr lang="en-US" dirty="0"/>
              <a:t> </a:t>
            </a:r>
            <a:r>
              <a:rPr lang="en-US" dirty="0" err="1"/>
              <a:t>centru</a:t>
            </a:r>
            <a:r>
              <a:rPr lang="en-US" dirty="0"/>
              <a:t>. V </a:t>
            </a:r>
            <a:r>
              <a:rPr lang="en-US" dirty="0" err="1"/>
              <a:t>posledních</a:t>
            </a:r>
            <a:r>
              <a:rPr lang="en-US" dirty="0"/>
              <a:t> </a:t>
            </a:r>
            <a:r>
              <a:rPr lang="en-US" dirty="0" err="1"/>
              <a:t>šesti</a:t>
            </a:r>
            <a:r>
              <a:rPr lang="en-US" dirty="0"/>
              <a:t> </a:t>
            </a:r>
            <a:r>
              <a:rPr lang="en-US" dirty="0" err="1"/>
              <a:t>měsících</a:t>
            </a:r>
            <a:r>
              <a:rPr lang="en-US" dirty="0"/>
              <a:t> </a:t>
            </a:r>
            <a:r>
              <a:rPr lang="en-US" dirty="0" err="1"/>
              <a:t>si</a:t>
            </a:r>
            <a:r>
              <a:rPr lang="en-US" dirty="0"/>
              <a:t> </a:t>
            </a:r>
            <a:r>
              <a:rPr lang="en-US" dirty="0" err="1"/>
              <a:t>Mariini</a:t>
            </a:r>
            <a:r>
              <a:rPr lang="en-US" dirty="0"/>
              <a:t> </a:t>
            </a:r>
            <a:r>
              <a:rPr lang="en-US" dirty="0" err="1"/>
              <a:t>učitelé</a:t>
            </a:r>
            <a:r>
              <a:rPr lang="en-US" dirty="0"/>
              <a:t> </a:t>
            </a:r>
            <a:r>
              <a:rPr lang="en-US" dirty="0" err="1"/>
              <a:t>všimli</a:t>
            </a:r>
            <a:r>
              <a:rPr lang="en-US" dirty="0"/>
              <a:t>, </a:t>
            </a:r>
            <a:r>
              <a:rPr lang="en-US" dirty="0" err="1"/>
              <a:t>že</a:t>
            </a:r>
            <a:r>
              <a:rPr lang="en-US" dirty="0"/>
              <a:t> se Marie </a:t>
            </a:r>
            <a:r>
              <a:rPr lang="en-US" dirty="0" err="1"/>
              <a:t>přestala</a:t>
            </a:r>
            <a:r>
              <a:rPr lang="en-US" dirty="0"/>
              <a:t> </a:t>
            </a:r>
            <a:r>
              <a:rPr lang="en-US" dirty="0" err="1"/>
              <a:t>učit</a:t>
            </a:r>
            <a:r>
              <a:rPr lang="en-US" dirty="0"/>
              <a:t>, </a:t>
            </a:r>
            <a:r>
              <a:rPr lang="en-US" dirty="0" err="1"/>
              <a:t>odevzdává</a:t>
            </a:r>
            <a:r>
              <a:rPr lang="en-US" dirty="0"/>
              <a:t> </a:t>
            </a:r>
            <a:r>
              <a:rPr lang="en-US" dirty="0" err="1"/>
              <a:t>nedokončené</a:t>
            </a:r>
            <a:r>
              <a:rPr lang="en-US" dirty="0"/>
              <a:t> </a:t>
            </a:r>
            <a:r>
              <a:rPr lang="en-US" dirty="0" err="1"/>
              <a:t>úkoly</a:t>
            </a:r>
            <a:r>
              <a:rPr lang="en-US" dirty="0"/>
              <a:t> a </a:t>
            </a:r>
            <a:r>
              <a:rPr lang="en-US" dirty="0" err="1"/>
              <a:t>vynechává</a:t>
            </a:r>
            <a:r>
              <a:rPr lang="en-US" dirty="0"/>
              <a:t> </a:t>
            </a:r>
            <a:r>
              <a:rPr lang="en-US" dirty="0" err="1"/>
              <a:t>mimoškolní</a:t>
            </a:r>
            <a:r>
              <a:rPr lang="en-US" dirty="0"/>
              <a:t> </a:t>
            </a:r>
            <a:r>
              <a:rPr lang="en-US" dirty="0" err="1"/>
              <a:t>aktivity</a:t>
            </a:r>
            <a:r>
              <a:rPr lang="en-US" dirty="0"/>
              <a:t>. </a:t>
            </a:r>
            <a:r>
              <a:rPr lang="en-US" dirty="0" err="1"/>
              <a:t>Také</a:t>
            </a:r>
            <a:r>
              <a:rPr lang="en-US" dirty="0"/>
              <a:t> </a:t>
            </a:r>
            <a:r>
              <a:rPr lang="en-US" dirty="0" err="1"/>
              <a:t>hlásila</a:t>
            </a:r>
            <a:r>
              <a:rPr lang="en-US" dirty="0"/>
              <a:t> </a:t>
            </a:r>
            <a:r>
              <a:rPr lang="en-US" dirty="0" err="1"/>
              <a:t>časté</a:t>
            </a:r>
            <a:r>
              <a:rPr lang="en-US" dirty="0"/>
              <a:t> </a:t>
            </a:r>
            <a:r>
              <a:rPr lang="en-US" dirty="0" err="1"/>
              <a:t>bolesti</a:t>
            </a:r>
            <a:r>
              <a:rPr lang="en-US" dirty="0"/>
              <a:t> </a:t>
            </a:r>
            <a:r>
              <a:rPr lang="en-US" dirty="0" err="1"/>
              <a:t>hlavy</a:t>
            </a:r>
            <a:r>
              <a:rPr lang="en-US" dirty="0"/>
              <a:t> a </a:t>
            </a:r>
            <a:r>
              <a:rPr lang="en-US" dirty="0" err="1"/>
              <a:t>žaludku</a:t>
            </a:r>
            <a:r>
              <a:rPr lang="en-US" dirty="0"/>
              <a:t>, </a:t>
            </a:r>
            <a:r>
              <a:rPr lang="en-US" dirty="0" err="1"/>
              <a:t>což</a:t>
            </a:r>
            <a:r>
              <a:rPr lang="en-US" dirty="0"/>
              <a:t> </a:t>
            </a:r>
            <a:r>
              <a:rPr lang="en-US" dirty="0" err="1"/>
              <a:t>vedlo</a:t>
            </a:r>
            <a:r>
              <a:rPr lang="en-US" dirty="0"/>
              <a:t> k </a:t>
            </a:r>
            <a:r>
              <a:rPr lang="en-US" dirty="0" err="1"/>
              <a:t>absencím</a:t>
            </a:r>
            <a:r>
              <a:rPr lang="en-US" dirty="0"/>
              <a:t> </a:t>
            </a:r>
            <a:r>
              <a:rPr lang="en-US" dirty="0" err="1"/>
              <a:t>ve</a:t>
            </a:r>
            <a:r>
              <a:rPr lang="en-US" dirty="0"/>
              <a:t> </a:t>
            </a:r>
            <a:r>
              <a:rPr lang="en-US" dirty="0" err="1"/>
              <a:t>škole</a:t>
            </a:r>
            <a:r>
              <a:rPr lang="en-US" dirty="0"/>
              <a:t>.</a:t>
            </a:r>
            <a:r>
              <a:rPr lang="cs-CZ" dirty="0"/>
              <a:t> Ve skutečnosti se jí nedaří vstát z postele. A na jejím zápěstí jsou výrazné stopy po sebepoškozování.</a:t>
            </a:r>
            <a:endParaRPr lang="en-US" dirty="0"/>
          </a:p>
          <a:p>
            <a:pPr algn="just"/>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2"/>
        <p:cNvGrpSpPr/>
        <p:nvPr/>
      </p:nvGrpSpPr>
      <p:grpSpPr>
        <a:xfrm>
          <a:off x="0" y="0"/>
          <a:ext cx="0" cy="0"/>
          <a:chOff x="0" y="0"/>
          <a:chExt cx="0" cy="0"/>
        </a:xfrm>
      </p:grpSpPr>
      <p:sp>
        <p:nvSpPr>
          <p:cNvPr id="953" name="Google Shape;953;g38198571cce_1_21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4" name="Google Shape;954;g38198571cce_1_212"/>
          <p:cNvSpPr txBox="1">
            <a:spLocks noGrp="1"/>
          </p:cNvSpPr>
          <p:nvPr>
            <p:ph type="title"/>
          </p:nvPr>
        </p:nvSpPr>
        <p:spPr>
          <a:xfrm>
            <a:off x="630925" y="640075"/>
            <a:ext cx="6309300" cy="8655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ts val="5400"/>
              <a:buFont typeface="Calibri"/>
              <a:buNone/>
            </a:pPr>
            <a:r>
              <a:rPr lang="cs-CZ" sz="4300" dirty="0"/>
              <a:t>Komunikace a řešení konfliktů</a:t>
            </a:r>
            <a:endParaRPr sz="3300" dirty="0"/>
          </a:p>
        </p:txBody>
      </p:sp>
      <p:sp>
        <p:nvSpPr>
          <p:cNvPr id="955" name="Google Shape;955;g38198571cce_1_212"/>
          <p:cNvSpPr/>
          <p:nvPr/>
        </p:nvSpPr>
        <p:spPr>
          <a:xfrm>
            <a:off x="630928" y="1655318"/>
            <a:ext cx="3255095"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 name="Obdélník: se zakulacenými rohy 14">
            <a:extLst>
              <a:ext uri="{FF2B5EF4-FFF2-40B4-BE49-F238E27FC236}">
                <a16:creationId xmlns:a16="http://schemas.microsoft.com/office/drawing/2014/main" id="{DC42684C-C86B-4C52-BCBE-530FF5DF66C1}"/>
              </a:ext>
            </a:extLst>
          </p:cNvPr>
          <p:cNvSpPr/>
          <p:nvPr/>
        </p:nvSpPr>
        <p:spPr>
          <a:xfrm>
            <a:off x="483864" y="1792588"/>
            <a:ext cx="3723611" cy="86390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sz="2800" dirty="0"/>
              <a:t>CM/PEER</a:t>
            </a:r>
          </a:p>
        </p:txBody>
      </p:sp>
      <p:sp>
        <p:nvSpPr>
          <p:cNvPr id="16" name="Obdélník: se zakulacenými rohy 15">
            <a:extLst>
              <a:ext uri="{FF2B5EF4-FFF2-40B4-BE49-F238E27FC236}">
                <a16:creationId xmlns:a16="http://schemas.microsoft.com/office/drawing/2014/main" id="{645A687E-D9F4-4B57-BEE9-23754640B529}"/>
              </a:ext>
            </a:extLst>
          </p:cNvPr>
          <p:cNvSpPr/>
          <p:nvPr/>
        </p:nvSpPr>
        <p:spPr>
          <a:xfrm>
            <a:off x="470702" y="2656492"/>
            <a:ext cx="3723611" cy="3934899"/>
          </a:xfrm>
          <a:prstGeom prst="round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lgn="ctr">
              <a:buFont typeface="Wingdings" panose="05000000000000000000" pitchFamily="2" charset="2"/>
              <a:buChar char="§"/>
            </a:pPr>
            <a:r>
              <a:rPr lang="cs-CZ" sz="1600" dirty="0"/>
              <a:t>Pocit hierarchie</a:t>
            </a:r>
          </a:p>
          <a:p>
            <a:pPr marL="285750" indent="-285750" algn="ctr">
              <a:buFont typeface="Wingdings" panose="05000000000000000000" pitchFamily="2" charset="2"/>
              <a:buChar char="§"/>
            </a:pPr>
            <a:r>
              <a:rPr lang="cs-CZ" sz="1600" dirty="0"/>
              <a:t>Nedostatek informací</a:t>
            </a:r>
          </a:p>
          <a:p>
            <a:pPr marL="285750" indent="-285750" algn="ctr">
              <a:buFont typeface="Wingdings" panose="05000000000000000000" pitchFamily="2" charset="2"/>
              <a:buChar char="§"/>
            </a:pPr>
            <a:r>
              <a:rPr lang="cs-CZ" sz="1600" dirty="0"/>
              <a:t>Absence podpory širšího odborného týmu</a:t>
            </a:r>
          </a:p>
          <a:p>
            <a:pPr marL="285750" indent="-285750" algn="ctr">
              <a:buFont typeface="Wingdings" panose="05000000000000000000" pitchFamily="2" charset="2"/>
              <a:buChar char="§"/>
            </a:pPr>
            <a:r>
              <a:rPr lang="cs-CZ" sz="1600" dirty="0"/>
              <a:t>Pocit nejistoty</a:t>
            </a:r>
          </a:p>
          <a:p>
            <a:pPr marL="285750" indent="-285750" algn="ctr">
              <a:buFont typeface="Wingdings" panose="05000000000000000000" pitchFamily="2" charset="2"/>
              <a:buChar char="§"/>
            </a:pPr>
            <a:r>
              <a:rPr lang="cs-CZ" sz="1600" dirty="0"/>
              <a:t>Předcházející zkušenost psychiatra?</a:t>
            </a:r>
          </a:p>
          <a:p>
            <a:pPr marL="285750" indent="-285750" algn="ctr">
              <a:buFont typeface="Wingdings" panose="05000000000000000000" pitchFamily="2" charset="2"/>
              <a:buChar char="§"/>
            </a:pPr>
            <a:r>
              <a:rPr lang="cs-CZ" sz="1600" dirty="0"/>
              <a:t>Oboustranné návrhy řešení </a:t>
            </a:r>
          </a:p>
          <a:p>
            <a:pPr marL="285750" indent="-285750" algn="ctr">
              <a:buFont typeface="Wingdings" panose="05000000000000000000" pitchFamily="2" charset="2"/>
              <a:buChar char="§"/>
            </a:pPr>
            <a:r>
              <a:rPr lang="cs-CZ" sz="1600" dirty="0"/>
              <a:t>Zohlednění pozice rodičů</a:t>
            </a:r>
          </a:p>
          <a:p>
            <a:pPr marL="285750" indent="-285750" algn="ctr">
              <a:buFont typeface="Wingdings" panose="05000000000000000000" pitchFamily="2" charset="2"/>
              <a:buChar char="§"/>
            </a:pPr>
            <a:r>
              <a:rPr lang="cs-CZ" sz="1600" dirty="0"/>
              <a:t>Absence pohledu klienta</a:t>
            </a:r>
          </a:p>
          <a:p>
            <a:pPr marL="285750" indent="-285750" algn="ctr">
              <a:buFont typeface="Wingdings" panose="05000000000000000000" pitchFamily="2" charset="2"/>
              <a:buChar char="§"/>
            </a:pPr>
            <a:r>
              <a:rPr lang="cs-CZ" sz="1600" dirty="0"/>
              <a:t>Zohlednění akutního rizika</a:t>
            </a:r>
          </a:p>
          <a:p>
            <a:pPr marL="285750" indent="-285750" algn="ctr">
              <a:buFont typeface="Wingdings" panose="05000000000000000000" pitchFamily="2" charset="2"/>
              <a:buChar char="§"/>
            </a:pPr>
            <a:r>
              <a:rPr lang="cs-CZ" sz="1600" dirty="0"/>
              <a:t>Souhrnné představení návrhů: Zapojení MDT, rodičů, školy, domluva na časovém rámci</a:t>
            </a:r>
            <a:endParaRPr lang="en-US" sz="1600" dirty="0"/>
          </a:p>
        </p:txBody>
      </p:sp>
      <p:sp>
        <p:nvSpPr>
          <p:cNvPr id="17" name="Obdélník: se zakulacenými rohy 16">
            <a:extLst>
              <a:ext uri="{FF2B5EF4-FFF2-40B4-BE49-F238E27FC236}">
                <a16:creationId xmlns:a16="http://schemas.microsoft.com/office/drawing/2014/main" id="{4D8C743C-3042-4D91-B7ED-BC40224DDFDC}"/>
              </a:ext>
            </a:extLst>
          </p:cNvPr>
          <p:cNvSpPr/>
          <p:nvPr/>
        </p:nvSpPr>
        <p:spPr>
          <a:xfrm>
            <a:off x="4417189" y="1792588"/>
            <a:ext cx="3723611" cy="8639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sz="2800" dirty="0"/>
              <a:t>PSYCHIATR</a:t>
            </a:r>
          </a:p>
        </p:txBody>
      </p:sp>
      <p:sp>
        <p:nvSpPr>
          <p:cNvPr id="18" name="Obdélník: se zakulacenými rohy 17">
            <a:extLst>
              <a:ext uri="{FF2B5EF4-FFF2-40B4-BE49-F238E27FC236}">
                <a16:creationId xmlns:a16="http://schemas.microsoft.com/office/drawing/2014/main" id="{AC6827C1-B311-47EF-A49E-06FDBBB562DA}"/>
              </a:ext>
            </a:extLst>
          </p:cNvPr>
          <p:cNvSpPr/>
          <p:nvPr/>
        </p:nvSpPr>
        <p:spPr>
          <a:xfrm>
            <a:off x="4404027" y="2656492"/>
            <a:ext cx="3723611" cy="393489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marL="342900" indent="-342900" algn="ctr">
              <a:buFont typeface="Wingdings" panose="05000000000000000000" pitchFamily="2" charset="2"/>
              <a:buChar char="§"/>
            </a:pPr>
            <a:r>
              <a:rPr lang="cs-CZ" sz="1600" dirty="0"/>
              <a:t>Pocit „moci“</a:t>
            </a:r>
          </a:p>
          <a:p>
            <a:pPr marL="342900" indent="-342900" algn="ctr">
              <a:buFont typeface="Wingdings" panose="05000000000000000000" pitchFamily="2" charset="2"/>
              <a:buChar char="§"/>
            </a:pPr>
            <a:r>
              <a:rPr lang="cs-CZ" sz="1600" dirty="0"/>
              <a:t>Ověřování, požadavek více informací a ujištění</a:t>
            </a:r>
          </a:p>
          <a:p>
            <a:pPr marL="342900" indent="-342900" algn="ctr">
              <a:buFont typeface="Wingdings" panose="05000000000000000000" pitchFamily="2" charset="2"/>
              <a:buChar char="§"/>
            </a:pPr>
            <a:r>
              <a:rPr lang="cs-CZ" sz="1600" dirty="0"/>
              <a:t>Obavy o bezpečí klienta</a:t>
            </a:r>
          </a:p>
          <a:p>
            <a:pPr marL="342900" indent="-342900" algn="ctr">
              <a:buFont typeface="Wingdings" panose="05000000000000000000" pitchFamily="2" charset="2"/>
              <a:buChar char="§"/>
            </a:pPr>
            <a:r>
              <a:rPr lang="cs-CZ" sz="1600" dirty="0"/>
              <a:t>Nedůvěra v peera (projekce?)</a:t>
            </a:r>
          </a:p>
          <a:p>
            <a:pPr marL="342900" indent="-342900" algn="ctr">
              <a:buFont typeface="Wingdings" panose="05000000000000000000" pitchFamily="2" charset="2"/>
              <a:buChar char="§"/>
            </a:pPr>
            <a:r>
              <a:rPr lang="cs-CZ" sz="1600" dirty="0"/>
              <a:t>Absence pohledu klienta</a:t>
            </a:r>
          </a:p>
          <a:p>
            <a:pPr marL="342900" indent="-342900" algn="ctr">
              <a:buFont typeface="Wingdings" panose="05000000000000000000" pitchFamily="2" charset="2"/>
              <a:buChar char="§"/>
            </a:pPr>
            <a:r>
              <a:rPr lang="cs-CZ" sz="1600" dirty="0"/>
              <a:t>Sdílení nápadů</a:t>
            </a:r>
          </a:p>
          <a:p>
            <a:pPr marL="342900" indent="-342900" algn="ctr">
              <a:buFont typeface="Wingdings" panose="05000000000000000000" pitchFamily="2" charset="2"/>
              <a:buChar char="§"/>
            </a:pPr>
            <a:r>
              <a:rPr lang="cs-CZ" sz="1600" dirty="0"/>
              <a:t>Oboustranná ochota k hledání kompromisu</a:t>
            </a:r>
          </a:p>
          <a:p>
            <a:pPr marL="342900" indent="-342900" algn="ctr">
              <a:buFont typeface="Wingdings" panose="05000000000000000000" pitchFamily="2" charset="2"/>
              <a:buChar char="§"/>
            </a:pPr>
            <a:r>
              <a:rPr lang="cs-CZ" sz="1600" dirty="0"/>
              <a:t>Argumenty ve prospěch klientky (nastavení medikace aj.)</a:t>
            </a:r>
          </a:p>
          <a:p>
            <a:pPr marL="342900" indent="-342900" algn="ctr">
              <a:buFont typeface="Wingdings" panose="05000000000000000000" pitchFamily="2" charset="2"/>
              <a:buChar char="§"/>
            </a:pPr>
            <a:r>
              <a:rPr lang="cs-CZ" sz="1600" dirty="0"/>
              <a:t>Pocit zodpovědnosti</a:t>
            </a:r>
          </a:p>
          <a:p>
            <a:pPr marL="342900" indent="-342900" algn="ctr">
              <a:buFont typeface="Wingdings" panose="05000000000000000000" pitchFamily="2" charset="2"/>
              <a:buChar char="§"/>
            </a:pPr>
            <a:r>
              <a:rPr lang="cs-CZ" sz="1600" dirty="0"/>
              <a:t>Asertivita peera jako plus</a:t>
            </a:r>
          </a:p>
          <a:p>
            <a:pPr marL="342900" indent="-342900" algn="ctr">
              <a:buFont typeface="Wingdings" panose="05000000000000000000" pitchFamily="2" charset="2"/>
              <a:buChar char="§"/>
            </a:pPr>
            <a:r>
              <a:rPr lang="cs-CZ" sz="1600" dirty="0"/>
              <a:t>Vytvoření krizového plánu (semafor), návrh </a:t>
            </a:r>
            <a:r>
              <a:rPr lang="cs-CZ" sz="1600" dirty="0" err="1"/>
              <a:t>edu</a:t>
            </a:r>
            <a:r>
              <a:rPr lang="cs-CZ" sz="1600" dirty="0"/>
              <a:t> rodičů</a:t>
            </a:r>
            <a:endParaRPr lang="en-US" sz="1600" dirty="0"/>
          </a:p>
        </p:txBody>
      </p:sp>
      <p:sp>
        <p:nvSpPr>
          <p:cNvPr id="19" name="Obdélník: se zakulacenými rohy 18">
            <a:extLst>
              <a:ext uri="{FF2B5EF4-FFF2-40B4-BE49-F238E27FC236}">
                <a16:creationId xmlns:a16="http://schemas.microsoft.com/office/drawing/2014/main" id="{C056715D-7C4D-40E1-99C4-4BAADAD234DB}"/>
              </a:ext>
            </a:extLst>
          </p:cNvPr>
          <p:cNvSpPr/>
          <p:nvPr/>
        </p:nvSpPr>
        <p:spPr>
          <a:xfrm>
            <a:off x="8337353" y="1822893"/>
            <a:ext cx="3723611" cy="86390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sz="2800" dirty="0"/>
              <a:t>POZOROVATEL</a:t>
            </a:r>
          </a:p>
        </p:txBody>
      </p:sp>
      <p:sp>
        <p:nvSpPr>
          <p:cNvPr id="20" name="Obdélník: se zakulacenými rohy 19">
            <a:extLst>
              <a:ext uri="{FF2B5EF4-FFF2-40B4-BE49-F238E27FC236}">
                <a16:creationId xmlns:a16="http://schemas.microsoft.com/office/drawing/2014/main" id="{6D3F5BA2-4E0A-4229-A263-87B67B07821B}"/>
              </a:ext>
            </a:extLst>
          </p:cNvPr>
          <p:cNvSpPr/>
          <p:nvPr/>
        </p:nvSpPr>
        <p:spPr>
          <a:xfrm>
            <a:off x="8324191" y="2686797"/>
            <a:ext cx="3723611" cy="3934899"/>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lgn="ctr">
              <a:buFont typeface="Wingdings" panose="05000000000000000000" pitchFamily="2" charset="2"/>
              <a:buChar char="§"/>
            </a:pPr>
            <a:r>
              <a:rPr lang="cs-CZ" sz="1600" dirty="0"/>
              <a:t>Dominantní role psychiatra</a:t>
            </a:r>
          </a:p>
          <a:p>
            <a:pPr marL="285750" indent="-285750" algn="ctr">
              <a:buFont typeface="Wingdings" panose="05000000000000000000" pitchFamily="2" charset="2"/>
              <a:buChar char="§"/>
            </a:pPr>
            <a:r>
              <a:rPr lang="cs-CZ" sz="1600" dirty="0"/>
              <a:t>Konstruktivní diskuze</a:t>
            </a:r>
          </a:p>
          <a:p>
            <a:pPr marL="285750" indent="-285750" algn="ctr">
              <a:buFont typeface="Wingdings" panose="05000000000000000000" pitchFamily="2" charset="2"/>
              <a:buChar char="§"/>
            </a:pPr>
            <a:r>
              <a:rPr lang="cs-CZ" sz="1600" dirty="0"/>
              <a:t>Psychiatr řeší systém (pocit odpovědnosti?)</a:t>
            </a:r>
          </a:p>
          <a:p>
            <a:pPr marL="285750" indent="-285750" algn="ctr">
              <a:buFont typeface="Wingdings" panose="05000000000000000000" pitchFamily="2" charset="2"/>
              <a:buChar char="§"/>
            </a:pPr>
            <a:r>
              <a:rPr lang="cs-CZ" sz="1600" dirty="0"/>
              <a:t>Nedostatečné hodnocení potřeb klientky</a:t>
            </a:r>
          </a:p>
          <a:p>
            <a:pPr marL="285750" indent="-285750" algn="ctr">
              <a:buFont typeface="Wingdings" panose="05000000000000000000" pitchFamily="2" charset="2"/>
              <a:buChar char="§"/>
            </a:pPr>
            <a:r>
              <a:rPr lang="cs-CZ" sz="1600" dirty="0"/>
              <a:t>CM na sebe vzal velkou část dalších kroků</a:t>
            </a:r>
          </a:p>
          <a:p>
            <a:pPr marL="285750" indent="-285750" algn="ctr">
              <a:buFont typeface="Wingdings" panose="05000000000000000000" pitchFamily="2" charset="2"/>
              <a:buChar char="§"/>
            </a:pPr>
            <a:r>
              <a:rPr lang="cs-CZ" sz="1600" dirty="0"/>
              <a:t>Naslouchání</a:t>
            </a:r>
          </a:p>
          <a:p>
            <a:pPr marL="285750" indent="-285750" algn="ctr">
              <a:buFont typeface="Wingdings" panose="05000000000000000000" pitchFamily="2" charset="2"/>
              <a:buChar char="§"/>
            </a:pPr>
            <a:r>
              <a:rPr lang="cs-CZ" sz="1600" dirty="0"/>
              <a:t>Sdílený cíl ve prospěch klienta</a:t>
            </a:r>
          </a:p>
          <a:p>
            <a:pPr marL="285750" indent="-285750" algn="ctr">
              <a:buFont typeface="Wingdings" panose="05000000000000000000" pitchFamily="2" charset="2"/>
              <a:buChar char="§"/>
            </a:pPr>
            <a:r>
              <a:rPr lang="cs-CZ" sz="1600"/>
              <a:t>Vzájemné pochopení</a:t>
            </a:r>
            <a:endParaRPr lang="cs-CZ" sz="1600" dirty="0"/>
          </a:p>
          <a:p>
            <a:pPr marL="285750" indent="-285750" algn="ctr">
              <a:buFont typeface="Wingdings" panose="05000000000000000000" pitchFamily="2" charset="2"/>
              <a:buChar char="§"/>
            </a:pPr>
            <a:endParaRPr lang="en-US" sz="1600" dirty="0"/>
          </a:p>
        </p:txBody>
      </p:sp>
    </p:spTree>
    <p:extLst>
      <p:ext uri="{BB962C8B-B14F-4D97-AF65-F5344CB8AC3E}">
        <p14:creationId xmlns:p14="http://schemas.microsoft.com/office/powerpoint/2010/main" val="13501695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sp>
        <p:nvSpPr>
          <p:cNvPr id="1027" name="Google Shape;1027;p56"/>
          <p:cNvSpPr txBox="1">
            <a:spLocks noGrp="1"/>
          </p:cNvSpPr>
          <p:nvPr>
            <p:ph type="title"/>
          </p:nvPr>
        </p:nvSpPr>
        <p:spPr>
          <a:xfrm>
            <a:off x="1171075" y="1396675"/>
            <a:ext cx="5345700" cy="4064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C0C0C"/>
              </a:buClr>
              <a:buSzPts val="6600"/>
              <a:buFont typeface="Calibri"/>
              <a:buNone/>
            </a:pPr>
            <a:r>
              <a:rPr lang="cs-CZ" sz="4800" dirty="0">
                <a:solidFill>
                  <a:srgbClr val="0C0C0C"/>
                </a:solidFill>
              </a:rPr>
              <a:t>Pusťme se do prezentace</a:t>
            </a:r>
            <a:endParaRPr sz="2600" dirty="0"/>
          </a:p>
        </p:txBody>
      </p:sp>
      <p:pic>
        <p:nvPicPr>
          <p:cNvPr id="1028" name="Google Shape;1028;p56" descr="A logo with blue and yellow circles&#10;&#10;AI-generated content may be incorrect."/>
          <p:cNvPicPr preferRelativeResize="0"/>
          <p:nvPr/>
        </p:nvPicPr>
        <p:blipFill rotWithShape="1">
          <a:blip r:embed="rId3">
            <a:alphaModFix/>
          </a:blip>
          <a:srcRect/>
          <a:stretch/>
        </p:blipFill>
        <p:spPr>
          <a:xfrm>
            <a:off x="8824386" y="1398250"/>
            <a:ext cx="2570662" cy="1968854"/>
          </a:xfrm>
          <a:prstGeom prst="rect">
            <a:avLst/>
          </a:prstGeom>
          <a:noFill/>
          <a:ln>
            <a:noFill/>
          </a:ln>
        </p:spPr>
      </p:pic>
    </p:spTree>
    <p:extLst>
      <p:ext uri="{BB962C8B-B14F-4D97-AF65-F5344CB8AC3E}">
        <p14:creationId xmlns:p14="http://schemas.microsoft.com/office/powerpoint/2010/main" val="11431301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0"/>
        <p:cNvGrpSpPr/>
        <p:nvPr/>
      </p:nvGrpSpPr>
      <p:grpSpPr>
        <a:xfrm>
          <a:off x="0" y="0"/>
          <a:ext cx="0" cy="0"/>
          <a:chOff x="0" y="0"/>
          <a:chExt cx="0" cy="0"/>
        </a:xfrm>
      </p:grpSpPr>
      <p:sp>
        <p:nvSpPr>
          <p:cNvPr id="851" name="Google Shape;851;g38447a4d823_0_319"/>
          <p:cNvSpPr txBox="1">
            <a:spLocks noGrp="1"/>
          </p:cNvSpPr>
          <p:nvPr>
            <p:ph type="title"/>
          </p:nvPr>
        </p:nvSpPr>
        <p:spPr>
          <a:xfrm>
            <a:off x="4599450" y="3362000"/>
            <a:ext cx="7446300" cy="19197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2"/>
              </a:buClr>
              <a:buSzPct val="100000"/>
              <a:buFont typeface="Calibri"/>
              <a:buNone/>
            </a:pPr>
            <a:r>
              <a:rPr lang="cs-CZ" sz="4000">
                <a:solidFill>
                  <a:schemeClr val="accent5"/>
                </a:solidFill>
                <a:highlight>
                  <a:schemeClr val="lt1"/>
                </a:highlight>
              </a:rPr>
              <a:t>Diskuse</a:t>
            </a:r>
            <a:endParaRPr sz="4000">
              <a:solidFill>
                <a:schemeClr val="accent5"/>
              </a:solidFill>
              <a:highlight>
                <a:schemeClr val="lt1"/>
              </a:highlight>
            </a:endParaRPr>
          </a:p>
          <a:p>
            <a:pPr marL="457200" lvl="0" indent="-400050" algn="l" rtl="0">
              <a:lnSpc>
                <a:spcPct val="90000"/>
              </a:lnSpc>
              <a:spcBef>
                <a:spcPts val="0"/>
              </a:spcBef>
              <a:spcAft>
                <a:spcPts val="0"/>
              </a:spcAft>
              <a:buClr>
                <a:schemeClr val="dk2"/>
              </a:buClr>
              <a:buSzPct val="84374"/>
              <a:buChar char="●"/>
            </a:pPr>
            <a:r>
              <a:rPr lang="cs-CZ" sz="3555">
                <a:solidFill>
                  <a:schemeClr val="dk2"/>
                </a:solidFill>
              </a:rPr>
              <a:t>Jakým způsobem si </a:t>
            </a:r>
            <a:r>
              <a:rPr lang="cs-CZ" sz="3555" b="1">
                <a:solidFill>
                  <a:schemeClr val="dk2"/>
                </a:solidFill>
              </a:rPr>
              <a:t>předáváte informace</a:t>
            </a:r>
            <a:r>
              <a:rPr lang="cs-CZ" sz="3555">
                <a:solidFill>
                  <a:schemeClr val="dk2"/>
                </a:solidFill>
              </a:rPr>
              <a:t> (o klientech) v rámci týmu?</a:t>
            </a:r>
            <a:r>
              <a:rPr lang="cs-CZ" sz="4000">
                <a:solidFill>
                  <a:schemeClr val="dk2"/>
                </a:solidFill>
              </a:rPr>
              <a:t> </a:t>
            </a:r>
            <a:endParaRPr sz="4000">
              <a:solidFill>
                <a:schemeClr val="dk2"/>
              </a:solidFill>
            </a:endParaRPr>
          </a:p>
        </p:txBody>
      </p:sp>
      <p:pic>
        <p:nvPicPr>
          <p:cNvPr id="852" name="Google Shape;852;g38447a4d823_0_319" descr="Chat"/>
          <p:cNvPicPr preferRelativeResize="0"/>
          <p:nvPr/>
        </p:nvPicPr>
        <p:blipFill rotWithShape="1">
          <a:blip r:embed="rId3">
            <a:alphaModFix/>
          </a:blip>
          <a:srcRect/>
          <a:stretch/>
        </p:blipFill>
        <p:spPr>
          <a:xfrm>
            <a:off x="340470" y="1815320"/>
            <a:ext cx="4141760" cy="4137064"/>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44"/>
          <p:cNvSpPr txBox="1">
            <a:spLocks noGrp="1"/>
          </p:cNvSpPr>
          <p:nvPr>
            <p:ph type="ctrTitle"/>
          </p:nvPr>
        </p:nvSpPr>
        <p:spPr>
          <a:xfrm>
            <a:off x="2943770" y="2791006"/>
            <a:ext cx="8510744" cy="103068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F5496"/>
              </a:buClr>
              <a:buSzPts val="8000"/>
              <a:buFont typeface="Calibri"/>
              <a:buNone/>
            </a:pPr>
            <a:r>
              <a:rPr lang="cs-CZ" sz="6800" b="1"/>
              <a:t>Modul pro pokročilé 4</a:t>
            </a:r>
            <a:endParaRPr sz="6800"/>
          </a:p>
        </p:txBody>
      </p:sp>
      <p:sp>
        <p:nvSpPr>
          <p:cNvPr id="858" name="Google Shape;858;p44"/>
          <p:cNvSpPr txBox="1">
            <a:spLocks noGrp="1"/>
          </p:cNvSpPr>
          <p:nvPr>
            <p:ph type="subTitle" idx="1"/>
          </p:nvPr>
        </p:nvSpPr>
        <p:spPr>
          <a:xfrm>
            <a:off x="3050717" y="4186830"/>
            <a:ext cx="7691406" cy="56990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F5597"/>
              </a:buClr>
              <a:buSzPts val="2200"/>
              <a:buNone/>
            </a:pPr>
            <a:r>
              <a:rPr lang="cs-CZ" b="1">
                <a:solidFill>
                  <a:srgbClr val="2F5597"/>
                </a:solidFill>
              </a:rPr>
              <a:t>Péče o sebe a své kolegy/zaměstnance</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g38447a4d823_0_192"/>
          <p:cNvSpPr txBox="1">
            <a:spLocks noGrp="1"/>
          </p:cNvSpPr>
          <p:nvPr>
            <p:ph type="title"/>
          </p:nvPr>
        </p:nvSpPr>
        <p:spPr>
          <a:xfrm>
            <a:off x="587200" y="384810"/>
            <a:ext cx="9303000" cy="955800"/>
          </a:xfrm>
          <a:prstGeom prst="rect">
            <a:avLst/>
          </a:prstGeom>
          <a:noFill/>
          <a:ln>
            <a:noFill/>
          </a:ln>
        </p:spPr>
        <p:txBody>
          <a:bodyPr spcFirstLastPara="1" wrap="square" lIns="91425" tIns="45700" rIns="91425" bIns="45700" anchor="ctr" anchorCtr="0">
            <a:normAutofit/>
          </a:bodyPr>
          <a:lstStyle/>
          <a:p>
            <a:pPr marL="0" lvl="0" indent="0" algn="l" rtl="0">
              <a:spcBef>
                <a:spcPts val="1000"/>
              </a:spcBef>
              <a:spcAft>
                <a:spcPts val="0"/>
              </a:spcAft>
              <a:buClr>
                <a:schemeClr val="dk1"/>
              </a:buClr>
              <a:buSzPts val="1100"/>
              <a:buFont typeface="Arial"/>
              <a:buNone/>
            </a:pPr>
            <a:r>
              <a:rPr lang="cs-CZ" sz="3200" b="1">
                <a:solidFill>
                  <a:srgbClr val="3CA4AA"/>
                </a:solidFill>
              </a:rPr>
              <a:t>Pyramida prevence</a:t>
            </a:r>
            <a:endParaRPr/>
          </a:p>
        </p:txBody>
      </p:sp>
      <p:pic>
        <p:nvPicPr>
          <p:cNvPr id="864" name="Google Shape;864;g38447a4d823_0_192"/>
          <p:cNvPicPr preferRelativeResize="0"/>
          <p:nvPr/>
        </p:nvPicPr>
        <p:blipFill rotWithShape="1">
          <a:blip r:embed="rId3">
            <a:alphaModFix/>
          </a:blip>
          <a:srcRect t="-7940" b="-14970"/>
          <a:stretch/>
        </p:blipFill>
        <p:spPr>
          <a:xfrm>
            <a:off x="128775" y="1466775"/>
            <a:ext cx="4623599" cy="5075725"/>
          </a:xfrm>
          <a:prstGeom prst="rect">
            <a:avLst/>
          </a:prstGeom>
          <a:noFill/>
          <a:ln>
            <a:noFill/>
          </a:ln>
        </p:spPr>
      </p:pic>
      <p:sp>
        <p:nvSpPr>
          <p:cNvPr id="865" name="Google Shape;865;g38447a4d823_0_192"/>
          <p:cNvSpPr txBox="1"/>
          <p:nvPr/>
        </p:nvSpPr>
        <p:spPr>
          <a:xfrm>
            <a:off x="3616350" y="2670038"/>
            <a:ext cx="8022600" cy="905700"/>
          </a:xfrm>
          <a:prstGeom prst="rect">
            <a:avLst/>
          </a:prstGeom>
          <a:noFill/>
          <a:ln w="9525" cap="flat" cmpd="sng">
            <a:solidFill>
              <a:srgbClr val="CC0000"/>
            </a:solidFill>
            <a:prstDash val="solid"/>
            <a:round/>
            <a:headEnd type="none" w="sm" len="sm"/>
            <a:tailEnd type="none" w="sm" len="sm"/>
          </a:ln>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cs-CZ" sz="1600">
                <a:solidFill>
                  <a:schemeClr val="dk1"/>
                </a:solidFill>
              </a:rPr>
              <a:t>zaměřená na jednotlivce, u nichž už se objevují první příznaky nebo rizikové chování.</a:t>
            </a:r>
            <a:br>
              <a:rPr lang="cs-CZ" sz="1600">
                <a:solidFill>
                  <a:schemeClr val="dk1"/>
                </a:solidFill>
              </a:rPr>
            </a:br>
            <a:r>
              <a:rPr lang="cs-CZ" sz="1600" b="1" i="1">
                <a:solidFill>
                  <a:schemeClr val="dk1"/>
                </a:solidFill>
              </a:rPr>
              <a:t>příklady:</a:t>
            </a:r>
            <a:r>
              <a:rPr lang="cs-CZ" sz="1600">
                <a:solidFill>
                  <a:schemeClr val="dk1"/>
                </a:solidFill>
              </a:rPr>
              <a:t> programy včasné detekce psychóz, krizová intervence, práce v centrech duševního zdraví.</a:t>
            </a:r>
            <a:endParaRPr sz="1600">
              <a:solidFill>
                <a:schemeClr val="dk1"/>
              </a:solidFill>
            </a:endParaRPr>
          </a:p>
        </p:txBody>
      </p:sp>
      <p:sp>
        <p:nvSpPr>
          <p:cNvPr id="866" name="Google Shape;866;g38447a4d823_0_192"/>
          <p:cNvSpPr txBox="1"/>
          <p:nvPr/>
        </p:nvSpPr>
        <p:spPr>
          <a:xfrm>
            <a:off x="4387950" y="3787613"/>
            <a:ext cx="7251000" cy="905700"/>
          </a:xfrm>
          <a:prstGeom prst="rect">
            <a:avLst/>
          </a:prstGeom>
          <a:noFill/>
          <a:ln w="9525" cap="flat" cmpd="sng">
            <a:solidFill>
              <a:srgbClr val="F1C232"/>
            </a:solidFill>
            <a:prstDash val="solid"/>
            <a:round/>
            <a:headEnd type="none" w="sm" len="sm"/>
            <a:tailEnd type="none" w="sm" len="sm"/>
          </a:ln>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cs-CZ" sz="1600">
                <a:solidFill>
                  <a:schemeClr val="dk1"/>
                </a:solidFill>
              </a:rPr>
              <a:t>cílená na skupiny, u nichž existuje zvýšené riziko vzniku problémů.</a:t>
            </a:r>
            <a:br>
              <a:rPr lang="cs-CZ" sz="1600">
                <a:solidFill>
                  <a:schemeClr val="dk1"/>
                </a:solidFill>
              </a:rPr>
            </a:br>
            <a:r>
              <a:rPr lang="cs-CZ" sz="1600" b="1" i="1">
                <a:solidFill>
                  <a:schemeClr val="dk1"/>
                </a:solidFill>
              </a:rPr>
              <a:t>příklady:</a:t>
            </a:r>
            <a:r>
              <a:rPr lang="cs-CZ" sz="1600" b="1">
                <a:solidFill>
                  <a:schemeClr val="dk1"/>
                </a:solidFill>
              </a:rPr>
              <a:t> </a:t>
            </a:r>
            <a:r>
              <a:rPr lang="cs-CZ" sz="1600">
                <a:solidFill>
                  <a:schemeClr val="dk1"/>
                </a:solidFill>
              </a:rPr>
              <a:t>programy pro děti rodičů s duševním onemocněním, workshopy pro studenty pod vysokým tlakem.</a:t>
            </a:r>
            <a:endParaRPr sz="2700">
              <a:solidFill>
                <a:schemeClr val="dk1"/>
              </a:solidFill>
              <a:latin typeface="Calibri"/>
              <a:ea typeface="Calibri"/>
              <a:cs typeface="Calibri"/>
              <a:sym typeface="Calibri"/>
            </a:endParaRPr>
          </a:p>
        </p:txBody>
      </p:sp>
      <p:sp>
        <p:nvSpPr>
          <p:cNvPr id="867" name="Google Shape;867;g38447a4d823_0_192"/>
          <p:cNvSpPr txBox="1"/>
          <p:nvPr/>
        </p:nvSpPr>
        <p:spPr>
          <a:xfrm>
            <a:off x="5081750" y="4858125"/>
            <a:ext cx="6557100" cy="905700"/>
          </a:xfrm>
          <a:prstGeom prst="rect">
            <a:avLst/>
          </a:prstGeom>
          <a:noFill/>
          <a:ln w="9525" cap="flat" cmpd="sng">
            <a:solidFill>
              <a:srgbClr val="45818E"/>
            </a:solidFill>
            <a:prstDash val="solid"/>
            <a:round/>
            <a:headEnd type="none" w="sm" len="sm"/>
            <a:tailEnd type="none" w="sm" len="sm"/>
          </a:ln>
        </p:spPr>
        <p:txBody>
          <a:bodyPr spcFirstLastPara="1" wrap="square" lIns="91425" tIns="91425" rIns="91425" bIns="91425" anchor="t" anchorCtr="0">
            <a:noAutofit/>
          </a:bodyPr>
          <a:lstStyle/>
          <a:p>
            <a:pPr marL="0" lvl="0" indent="0" algn="just" rtl="0">
              <a:lnSpc>
                <a:spcPct val="90000"/>
              </a:lnSpc>
              <a:spcBef>
                <a:spcPts val="1000"/>
              </a:spcBef>
              <a:spcAft>
                <a:spcPts val="0"/>
              </a:spcAft>
              <a:buNone/>
            </a:pPr>
            <a:r>
              <a:rPr lang="cs-CZ" sz="1600">
                <a:solidFill>
                  <a:schemeClr val="dk1"/>
                </a:solidFill>
              </a:rPr>
              <a:t>zaměřená na celou populaci, bez ohledu na riziko.</a:t>
            </a:r>
            <a:br>
              <a:rPr lang="cs-CZ" sz="1600">
                <a:solidFill>
                  <a:schemeClr val="dk1"/>
                </a:solidFill>
              </a:rPr>
            </a:br>
            <a:r>
              <a:rPr lang="cs-CZ" sz="1600" b="1" i="1">
                <a:solidFill>
                  <a:schemeClr val="dk1"/>
                </a:solidFill>
              </a:rPr>
              <a:t>příklady:</a:t>
            </a:r>
            <a:r>
              <a:rPr lang="cs-CZ" sz="1600" i="1">
                <a:solidFill>
                  <a:schemeClr val="dk1"/>
                </a:solidFill>
              </a:rPr>
              <a:t> </a:t>
            </a:r>
            <a:r>
              <a:rPr lang="cs-CZ" sz="1600">
                <a:solidFill>
                  <a:schemeClr val="dk1"/>
                </a:solidFill>
              </a:rPr>
              <a:t>osvětové kampaně o duševním zdraví, programy ve školách, destigmatizační aktivity.</a:t>
            </a:r>
            <a:endParaRPr sz="1600">
              <a:solidFill>
                <a:schemeClr val="dk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g381be8ff5ea_0_30"/>
          <p:cNvSpPr txBox="1">
            <a:spLocks noGrp="1"/>
          </p:cNvSpPr>
          <p:nvPr>
            <p:ph type="title"/>
          </p:nvPr>
        </p:nvSpPr>
        <p:spPr>
          <a:xfrm>
            <a:off x="587200" y="384810"/>
            <a:ext cx="9303000" cy="955800"/>
          </a:xfrm>
          <a:prstGeom prst="rect">
            <a:avLst/>
          </a:prstGeom>
          <a:noFill/>
          <a:ln>
            <a:noFill/>
          </a:ln>
        </p:spPr>
        <p:txBody>
          <a:bodyPr spcFirstLastPara="1" wrap="square" lIns="91425" tIns="45700" rIns="91425" bIns="45700" anchor="ctr" anchorCtr="0">
            <a:normAutofit/>
          </a:bodyPr>
          <a:lstStyle/>
          <a:p>
            <a:pPr marL="0" lvl="0" indent="0" algn="l" rtl="0">
              <a:spcBef>
                <a:spcPts val="1000"/>
              </a:spcBef>
              <a:spcAft>
                <a:spcPts val="0"/>
              </a:spcAft>
              <a:buClr>
                <a:schemeClr val="dk1"/>
              </a:buClr>
              <a:buSzPts val="1100"/>
              <a:buFont typeface="Arial"/>
              <a:buNone/>
            </a:pPr>
            <a:r>
              <a:rPr lang="cs-CZ" sz="3200" b="1">
                <a:solidFill>
                  <a:srgbClr val="3CA4AA"/>
                </a:solidFill>
              </a:rPr>
              <a:t>Péče o sebe a odolnost </a:t>
            </a:r>
            <a:endParaRPr/>
          </a:p>
        </p:txBody>
      </p:sp>
      <p:sp>
        <p:nvSpPr>
          <p:cNvPr id="873" name="Google Shape;873;g381be8ff5ea_0_30"/>
          <p:cNvSpPr txBox="1"/>
          <p:nvPr/>
        </p:nvSpPr>
        <p:spPr>
          <a:xfrm>
            <a:off x="667050" y="1702025"/>
            <a:ext cx="10271400" cy="4694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cs-CZ" sz="2400">
                <a:solidFill>
                  <a:srgbClr val="2B2C2D"/>
                </a:solidFill>
                <a:latin typeface="Calibri"/>
                <a:ea typeface="Calibri"/>
                <a:cs typeface="Calibri"/>
                <a:sym typeface="Calibri"/>
              </a:rPr>
              <a:t>„Péče o sebe sama je pro odborníky zásadním faktorem pro efektivní poskytování služeb. Odborníci poskytující podporu nemusí brát ohled na své vlastní potřeby nebo mohou být zabráni svými povinnostmi. Ti, kteří poskytují podporu, se často mylně domnívají, že jsou odolní vůči únavě, stresu, frustraci a depresi. Často vidí potřeby druhých a cítí zodpovědnost za to, aby jim pomohli, a přitom zapomínají na péči o sebe samé.“</a:t>
            </a:r>
            <a:endParaRPr sz="2400">
              <a:solidFill>
                <a:srgbClr val="2B2C2D"/>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endParaRPr sz="2400">
              <a:solidFill>
                <a:srgbClr val="2B2C2D"/>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r>
              <a:rPr lang="cs-CZ" sz="1800">
                <a:solidFill>
                  <a:srgbClr val="2B2C2D"/>
                </a:solidFill>
                <a:latin typeface="Calibri"/>
                <a:ea typeface="Calibri"/>
                <a:cs typeface="Calibri"/>
                <a:sym typeface="Calibri"/>
              </a:rPr>
              <a:t>Praktický průvodce péčí o sebe sama pro odborníky poskytující pomoc, který sestavili Julie Radlauer-Doerfler, L.M.H.C. a John E. VanDenBerg, Ph.D.</a:t>
            </a:r>
            <a:endParaRPr sz="1800">
              <a:solidFill>
                <a:srgbClr val="2B2C2D"/>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g381b82e1a6e_0_20"/>
          <p:cNvSpPr txBox="1">
            <a:spLocks noGrp="1"/>
          </p:cNvSpPr>
          <p:nvPr>
            <p:ph type="title"/>
          </p:nvPr>
        </p:nvSpPr>
        <p:spPr>
          <a:xfrm>
            <a:off x="587200" y="384810"/>
            <a:ext cx="9303000" cy="955800"/>
          </a:xfrm>
          <a:prstGeom prst="rect">
            <a:avLst/>
          </a:prstGeom>
          <a:noFill/>
          <a:ln>
            <a:noFill/>
          </a:ln>
        </p:spPr>
        <p:txBody>
          <a:bodyPr spcFirstLastPara="1" wrap="square" lIns="91425" tIns="45700" rIns="91425" bIns="45700" anchor="ctr" anchorCtr="0">
            <a:normAutofit/>
          </a:bodyPr>
          <a:lstStyle/>
          <a:p>
            <a:pPr marL="0" lvl="0" indent="0" algn="l" rtl="0">
              <a:spcBef>
                <a:spcPts val="1000"/>
              </a:spcBef>
              <a:spcAft>
                <a:spcPts val="0"/>
              </a:spcAft>
              <a:buClr>
                <a:schemeClr val="dk1"/>
              </a:buClr>
              <a:buSzPts val="1100"/>
              <a:buFont typeface="Arial"/>
              <a:buNone/>
            </a:pPr>
            <a:r>
              <a:rPr lang="cs-CZ" sz="3200" b="1">
                <a:solidFill>
                  <a:srgbClr val="3CA4AA"/>
                </a:solidFill>
              </a:rPr>
              <a:t>Péče o sebe </a:t>
            </a:r>
            <a:endParaRPr sz="3200" b="1">
              <a:solidFill>
                <a:srgbClr val="3CA4AA"/>
              </a:solidFill>
            </a:endParaRPr>
          </a:p>
        </p:txBody>
      </p:sp>
      <p:sp>
        <p:nvSpPr>
          <p:cNvPr id="879" name="Google Shape;879;g381b82e1a6e_0_20"/>
          <p:cNvSpPr txBox="1"/>
          <p:nvPr/>
        </p:nvSpPr>
        <p:spPr>
          <a:xfrm>
            <a:off x="667050" y="1702025"/>
            <a:ext cx="10271400" cy="46944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1200"/>
              </a:spcBef>
              <a:spcAft>
                <a:spcPts val="0"/>
              </a:spcAft>
              <a:buClr>
                <a:schemeClr val="dk1"/>
              </a:buClr>
              <a:buSzPts val="1700"/>
              <a:buFont typeface="Calibri"/>
              <a:buChar char="●"/>
            </a:pPr>
            <a:r>
              <a:rPr lang="cs-CZ" sz="1700">
                <a:solidFill>
                  <a:schemeClr val="dk1"/>
                </a:solidFill>
                <a:latin typeface="Calibri"/>
                <a:ea typeface="Calibri"/>
                <a:cs typeface="Calibri"/>
                <a:sym typeface="Calibri"/>
              </a:rPr>
              <a:t>Chrání před vyhořením a přetížením</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Char char="●"/>
            </a:pPr>
            <a:r>
              <a:rPr lang="cs-CZ" sz="1700">
                <a:solidFill>
                  <a:schemeClr val="dk1"/>
                </a:solidFill>
                <a:latin typeface="Calibri"/>
                <a:ea typeface="Calibri"/>
                <a:cs typeface="Calibri"/>
                <a:sym typeface="Calibri"/>
              </a:rPr>
              <a:t>Zajišťuje kvalitu pomoci pro klienty</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Char char="●"/>
            </a:pPr>
            <a:r>
              <a:rPr lang="cs-CZ" sz="1700">
                <a:solidFill>
                  <a:schemeClr val="dk1"/>
                </a:solidFill>
                <a:latin typeface="Calibri"/>
                <a:ea typeface="Calibri"/>
                <a:cs typeface="Calibri"/>
                <a:sym typeface="Calibri"/>
              </a:rPr>
              <a:t>Podporuje duševní i tělesnou pohodu</a:t>
            </a:r>
            <a:endParaRPr sz="17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cs-CZ" sz="1700" b="1">
                <a:solidFill>
                  <a:schemeClr val="dk1"/>
                </a:solidFill>
                <a:latin typeface="Calibri"/>
                <a:ea typeface="Calibri"/>
                <a:cs typeface="Calibri"/>
                <a:sym typeface="Calibri"/>
              </a:rPr>
              <a:t>Hlavní oblasti:</a:t>
            </a:r>
            <a:endParaRPr sz="1700" b="1">
              <a:solidFill>
                <a:schemeClr val="dk1"/>
              </a:solidFill>
              <a:latin typeface="Calibri"/>
              <a:ea typeface="Calibri"/>
              <a:cs typeface="Calibri"/>
              <a:sym typeface="Calibri"/>
            </a:endParaRPr>
          </a:p>
          <a:p>
            <a:pPr marL="457200" lvl="0" indent="-336550" algn="l" rtl="0">
              <a:lnSpc>
                <a:spcPct val="115000"/>
              </a:lnSpc>
              <a:spcBef>
                <a:spcPts val="1200"/>
              </a:spcBef>
              <a:spcAft>
                <a:spcPts val="0"/>
              </a:spcAft>
              <a:buClr>
                <a:schemeClr val="dk1"/>
              </a:buClr>
              <a:buSzPts val="1700"/>
              <a:buChar char="●"/>
            </a:pPr>
            <a:r>
              <a:rPr lang="cs-CZ" sz="1700" b="1">
                <a:solidFill>
                  <a:schemeClr val="dk1"/>
                </a:solidFill>
                <a:latin typeface="Calibri"/>
                <a:ea typeface="Calibri"/>
                <a:cs typeface="Calibri"/>
                <a:sym typeface="Calibri"/>
              </a:rPr>
              <a:t>Tělo:</a:t>
            </a:r>
            <a:r>
              <a:rPr lang="cs-CZ" sz="1700">
                <a:solidFill>
                  <a:schemeClr val="dk1"/>
                </a:solidFill>
                <a:latin typeface="Calibri"/>
                <a:ea typeface="Calibri"/>
                <a:cs typeface="Calibri"/>
                <a:sym typeface="Calibri"/>
              </a:rPr>
              <a:t> spánek, zdravá strava, pohyb</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Char char="●"/>
            </a:pPr>
            <a:r>
              <a:rPr lang="cs-CZ" sz="1700" b="1">
                <a:solidFill>
                  <a:schemeClr val="dk1"/>
                </a:solidFill>
                <a:latin typeface="Calibri"/>
                <a:ea typeface="Calibri"/>
                <a:cs typeface="Calibri"/>
                <a:sym typeface="Calibri"/>
              </a:rPr>
              <a:t>Mysl:</a:t>
            </a:r>
            <a:r>
              <a:rPr lang="cs-CZ" sz="1700">
                <a:solidFill>
                  <a:schemeClr val="dk1"/>
                </a:solidFill>
                <a:latin typeface="Calibri"/>
                <a:ea typeface="Calibri"/>
                <a:cs typeface="Calibri"/>
                <a:sym typeface="Calibri"/>
              </a:rPr>
              <a:t> relaxace, mindfulness, deník</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Char char="●"/>
            </a:pPr>
            <a:r>
              <a:rPr lang="cs-CZ" sz="1700" b="1">
                <a:solidFill>
                  <a:schemeClr val="dk1"/>
                </a:solidFill>
                <a:latin typeface="Calibri"/>
                <a:ea typeface="Calibri"/>
                <a:cs typeface="Calibri"/>
                <a:sym typeface="Calibri"/>
              </a:rPr>
              <a:t>Emoce:</a:t>
            </a:r>
            <a:r>
              <a:rPr lang="cs-CZ" sz="1700">
                <a:solidFill>
                  <a:schemeClr val="dk1"/>
                </a:solidFill>
                <a:latin typeface="Calibri"/>
                <a:ea typeface="Calibri"/>
                <a:cs typeface="Calibri"/>
                <a:sym typeface="Calibri"/>
              </a:rPr>
              <a:t> sdílení s blízkými, psychoterapie, kreativita (arteterapie)</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Char char="●"/>
            </a:pPr>
            <a:r>
              <a:rPr lang="cs-CZ" sz="1700" b="1">
                <a:solidFill>
                  <a:schemeClr val="dk1"/>
                </a:solidFill>
                <a:latin typeface="Calibri"/>
                <a:ea typeface="Calibri"/>
                <a:cs typeface="Calibri"/>
                <a:sym typeface="Calibri"/>
              </a:rPr>
              <a:t>Struktura:</a:t>
            </a:r>
            <a:r>
              <a:rPr lang="cs-CZ" sz="1700">
                <a:solidFill>
                  <a:schemeClr val="dk1"/>
                </a:solidFill>
                <a:latin typeface="Calibri"/>
                <a:ea typeface="Calibri"/>
                <a:cs typeface="Calibri"/>
                <a:sym typeface="Calibri"/>
              </a:rPr>
              <a:t> pravidelné rutiny, plánování přestávek, režim dne</a:t>
            </a:r>
            <a:endParaRPr sz="1700">
              <a:solidFill>
                <a:schemeClr val="dk1"/>
              </a:solidFill>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Char char="●"/>
            </a:pPr>
            <a:r>
              <a:rPr lang="cs-CZ" sz="1700" b="1">
                <a:solidFill>
                  <a:schemeClr val="dk1"/>
                </a:solidFill>
                <a:latin typeface="Calibri"/>
                <a:ea typeface="Calibri"/>
                <a:cs typeface="Calibri"/>
                <a:sym typeface="Calibri"/>
              </a:rPr>
              <a:t>Kultura &amp; hodnoty:</a:t>
            </a:r>
            <a:r>
              <a:rPr lang="cs-CZ" sz="1700">
                <a:solidFill>
                  <a:schemeClr val="dk1"/>
                </a:solidFill>
                <a:latin typeface="Calibri"/>
                <a:ea typeface="Calibri"/>
                <a:cs typeface="Calibri"/>
                <a:sym typeface="Calibri"/>
              </a:rPr>
              <a:t> aktivity odpovídající vlastnímu zázemí (např. hudba, příroda, modlitba)</a:t>
            </a:r>
            <a:endParaRPr sz="170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r>
              <a:rPr lang="cs-CZ" sz="1700" b="1">
                <a:solidFill>
                  <a:schemeClr val="dk1"/>
                </a:solidFill>
                <a:latin typeface="Calibri"/>
                <a:ea typeface="Calibri"/>
                <a:cs typeface="Calibri"/>
                <a:sym typeface="Calibri"/>
              </a:rPr>
              <a:t>Tip:</a:t>
            </a:r>
            <a:br>
              <a:rPr lang="cs-CZ" sz="1700" b="1">
                <a:solidFill>
                  <a:schemeClr val="dk1"/>
                </a:solidFill>
                <a:latin typeface="Calibri"/>
                <a:ea typeface="Calibri"/>
                <a:cs typeface="Calibri"/>
                <a:sym typeface="Calibri"/>
              </a:rPr>
            </a:br>
            <a:r>
              <a:rPr lang="cs-CZ" sz="1700">
                <a:solidFill>
                  <a:schemeClr val="dk1"/>
                </a:solidFill>
                <a:latin typeface="Calibri"/>
                <a:ea typeface="Calibri"/>
                <a:cs typeface="Calibri"/>
                <a:sym typeface="Calibri"/>
              </a:rPr>
              <a:t>Vytvořte si </a:t>
            </a:r>
            <a:r>
              <a:rPr lang="cs-CZ" sz="1700" b="1">
                <a:solidFill>
                  <a:schemeClr val="dk1"/>
                </a:solidFill>
                <a:latin typeface="Calibri"/>
                <a:ea typeface="Calibri"/>
                <a:cs typeface="Calibri"/>
                <a:sym typeface="Calibri"/>
              </a:rPr>
              <a:t>osobní plán péče o sebe</a:t>
            </a:r>
            <a:r>
              <a:rPr lang="cs-CZ" sz="1700">
                <a:solidFill>
                  <a:schemeClr val="dk1"/>
                </a:solidFill>
                <a:latin typeface="Calibri"/>
                <a:ea typeface="Calibri"/>
                <a:cs typeface="Calibri"/>
                <a:sym typeface="Calibri"/>
              </a:rPr>
              <a:t> – konkrétní aktivity, které pravidelně zařadíte do dne</a:t>
            </a:r>
            <a:endParaRPr sz="1700">
              <a:solidFill>
                <a:schemeClr val="dk1"/>
              </a:solidFill>
              <a:latin typeface="Calibri"/>
              <a:ea typeface="Calibri"/>
              <a:cs typeface="Calibri"/>
              <a:sym typeface="Calibri"/>
            </a:endParaRPr>
          </a:p>
          <a:p>
            <a:pPr marL="5029200" lvl="0" indent="457200" algn="l" rtl="0">
              <a:spcBef>
                <a:spcPts val="1200"/>
              </a:spcBef>
              <a:spcAft>
                <a:spcPts val="0"/>
              </a:spcAft>
              <a:buNone/>
            </a:pPr>
            <a:endParaRPr sz="1600">
              <a:solidFill>
                <a:srgbClr val="2B2C2D"/>
              </a:solidFill>
              <a:latin typeface="Calibri"/>
              <a:ea typeface="Calibri"/>
              <a:cs typeface="Calibri"/>
              <a:sym typeface="Calibri"/>
            </a:endParaRPr>
          </a:p>
          <a:p>
            <a:pPr marL="5029200" lvl="0" indent="457200" algn="l" rtl="0">
              <a:spcBef>
                <a:spcPts val="0"/>
              </a:spcBef>
              <a:spcAft>
                <a:spcPts val="0"/>
              </a:spcAft>
              <a:buNone/>
            </a:pPr>
            <a:r>
              <a:rPr lang="cs-CZ" sz="1600">
                <a:solidFill>
                  <a:srgbClr val="2B2C2D"/>
                </a:solidFill>
                <a:latin typeface="Calibri"/>
                <a:ea typeface="Calibri"/>
                <a:cs typeface="Calibri"/>
                <a:sym typeface="Calibri"/>
              </a:rPr>
              <a:t>zdroj:</a:t>
            </a:r>
            <a:r>
              <a:rPr lang="cs-CZ" sz="2400">
                <a:solidFill>
                  <a:srgbClr val="2B2C2D"/>
                </a:solidFill>
                <a:latin typeface="Calibri"/>
                <a:ea typeface="Calibri"/>
                <a:cs typeface="Calibri"/>
                <a:sym typeface="Calibri"/>
              </a:rPr>
              <a:t> </a:t>
            </a:r>
            <a:r>
              <a:rPr lang="cs-CZ" sz="1100" u="sng">
                <a:solidFill>
                  <a:schemeClr val="hlink"/>
                </a:solidFill>
                <a:latin typeface="Calibri"/>
                <a:ea typeface="Calibri"/>
                <a:cs typeface="Calibri"/>
                <a:sym typeface="Calibri"/>
                <a:hlinkClick r:id="rId3"/>
              </a:rPr>
              <a:t>https://www.cmhnetwork.org/wp-content/uploads/2020/07/</a:t>
            </a:r>
            <a:endParaRPr sz="2400">
              <a:solidFill>
                <a:srgbClr val="2B2C2D"/>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g381b82e1a6e_0_27"/>
          <p:cNvSpPr txBox="1">
            <a:spLocks noGrp="1"/>
          </p:cNvSpPr>
          <p:nvPr>
            <p:ph type="title"/>
          </p:nvPr>
        </p:nvSpPr>
        <p:spPr>
          <a:xfrm>
            <a:off x="587200" y="384810"/>
            <a:ext cx="9303000" cy="955800"/>
          </a:xfrm>
          <a:prstGeom prst="rect">
            <a:avLst/>
          </a:prstGeom>
          <a:noFill/>
          <a:ln>
            <a:noFill/>
          </a:ln>
        </p:spPr>
        <p:txBody>
          <a:bodyPr spcFirstLastPara="1" wrap="square" lIns="91425" tIns="45700" rIns="91425" bIns="45700" anchor="ctr" anchorCtr="0">
            <a:normAutofit/>
          </a:bodyPr>
          <a:lstStyle/>
          <a:p>
            <a:pPr marL="0" lvl="0" indent="0" algn="l" rtl="0">
              <a:spcBef>
                <a:spcPts val="1000"/>
              </a:spcBef>
              <a:spcAft>
                <a:spcPts val="0"/>
              </a:spcAft>
              <a:buClr>
                <a:schemeClr val="dk1"/>
              </a:buClr>
              <a:buSzPts val="1100"/>
              <a:buFont typeface="Arial"/>
              <a:buNone/>
            </a:pPr>
            <a:r>
              <a:rPr lang="cs-CZ" sz="3200" b="1">
                <a:solidFill>
                  <a:srgbClr val="3CA4AA"/>
                </a:solidFill>
              </a:rPr>
              <a:t>Péče o své kolegy </a:t>
            </a:r>
            <a:endParaRPr sz="3200" b="1">
              <a:solidFill>
                <a:srgbClr val="3CA4AA"/>
              </a:solidFill>
            </a:endParaRPr>
          </a:p>
        </p:txBody>
      </p:sp>
      <p:sp>
        <p:nvSpPr>
          <p:cNvPr id="885" name="Google Shape;885;g381b82e1a6e_0_27"/>
          <p:cNvSpPr txBox="1"/>
          <p:nvPr/>
        </p:nvSpPr>
        <p:spPr>
          <a:xfrm>
            <a:off x="667050" y="1702025"/>
            <a:ext cx="10271400" cy="46944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1200"/>
              </a:spcBef>
              <a:spcAft>
                <a:spcPts val="0"/>
              </a:spcAft>
              <a:buClr>
                <a:schemeClr val="dk1"/>
              </a:buClr>
              <a:buSzPts val="1600"/>
              <a:buFont typeface="Calibri"/>
              <a:buChar char="●"/>
            </a:pPr>
            <a:r>
              <a:rPr lang="cs-CZ" sz="1600">
                <a:solidFill>
                  <a:schemeClr val="dk1"/>
                </a:solidFill>
                <a:latin typeface="Calibri"/>
                <a:ea typeface="Calibri"/>
                <a:cs typeface="Calibri"/>
                <a:sym typeface="Calibri"/>
              </a:rPr>
              <a:t>Pomáhá rozpoznat přetížení u druhých</a:t>
            </a:r>
            <a:endParaRPr sz="1600">
              <a:solidFill>
                <a:schemeClr val="dk1"/>
              </a:solidFill>
              <a:latin typeface="Calibri"/>
              <a:ea typeface="Calibri"/>
              <a:cs typeface="Calibri"/>
              <a:sym typeface="Calibri"/>
            </a:endParaRPr>
          </a:p>
          <a:p>
            <a:pPr marL="457200" lvl="0" indent="-330200" algn="l" rtl="0">
              <a:lnSpc>
                <a:spcPct val="115000"/>
              </a:lnSpc>
              <a:spcBef>
                <a:spcPts val="0"/>
              </a:spcBef>
              <a:spcAft>
                <a:spcPts val="0"/>
              </a:spcAft>
              <a:buClr>
                <a:schemeClr val="dk1"/>
              </a:buClr>
              <a:buSzPts val="1600"/>
              <a:buFont typeface="Calibri"/>
              <a:buChar char="●"/>
            </a:pPr>
            <a:r>
              <a:rPr lang="cs-CZ" sz="1600">
                <a:solidFill>
                  <a:schemeClr val="dk1"/>
                </a:solidFill>
                <a:latin typeface="Calibri"/>
                <a:ea typeface="Calibri"/>
                <a:cs typeface="Calibri"/>
                <a:sym typeface="Calibri"/>
              </a:rPr>
              <a:t>Posiluje týmovou soudržnost a bezpečí</a:t>
            </a:r>
            <a:endParaRPr sz="1600">
              <a:solidFill>
                <a:schemeClr val="dk1"/>
              </a:solidFill>
              <a:latin typeface="Calibri"/>
              <a:ea typeface="Calibri"/>
              <a:cs typeface="Calibri"/>
              <a:sym typeface="Calibri"/>
            </a:endParaRPr>
          </a:p>
          <a:p>
            <a:pPr marL="457200" lvl="0" indent="-330200" algn="l" rtl="0">
              <a:lnSpc>
                <a:spcPct val="115000"/>
              </a:lnSpc>
              <a:spcBef>
                <a:spcPts val="0"/>
              </a:spcBef>
              <a:spcAft>
                <a:spcPts val="0"/>
              </a:spcAft>
              <a:buClr>
                <a:schemeClr val="dk1"/>
              </a:buClr>
              <a:buSzPts val="1600"/>
              <a:buFont typeface="Calibri"/>
              <a:buChar char="●"/>
            </a:pPr>
            <a:r>
              <a:rPr lang="cs-CZ" sz="1600">
                <a:solidFill>
                  <a:schemeClr val="dk1"/>
                </a:solidFill>
                <a:latin typeface="Calibri"/>
                <a:ea typeface="Calibri"/>
                <a:cs typeface="Calibri"/>
                <a:sym typeface="Calibri"/>
              </a:rPr>
              <a:t>Sdílení strategií zvyšuje efektivitu</a:t>
            </a:r>
            <a:endParaRPr sz="16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cs-CZ" sz="1600" b="1">
                <a:solidFill>
                  <a:schemeClr val="dk1"/>
                </a:solidFill>
                <a:latin typeface="Calibri"/>
                <a:ea typeface="Calibri"/>
                <a:cs typeface="Calibri"/>
                <a:sym typeface="Calibri"/>
              </a:rPr>
              <a:t>Formy podpory:</a:t>
            </a:r>
            <a:endParaRPr sz="1600" b="1">
              <a:solidFill>
                <a:schemeClr val="dk1"/>
              </a:solidFill>
              <a:latin typeface="Calibri"/>
              <a:ea typeface="Calibri"/>
              <a:cs typeface="Calibri"/>
              <a:sym typeface="Calibri"/>
            </a:endParaRPr>
          </a:p>
          <a:p>
            <a:pPr marL="457200" lvl="0" indent="-330200" algn="l" rtl="0">
              <a:lnSpc>
                <a:spcPct val="115000"/>
              </a:lnSpc>
              <a:spcBef>
                <a:spcPts val="1200"/>
              </a:spcBef>
              <a:spcAft>
                <a:spcPts val="0"/>
              </a:spcAft>
              <a:buClr>
                <a:schemeClr val="dk1"/>
              </a:buClr>
              <a:buSzPts val="1600"/>
              <a:buChar char="●"/>
            </a:pPr>
            <a:r>
              <a:rPr lang="cs-CZ" sz="1600" b="1">
                <a:solidFill>
                  <a:schemeClr val="dk1"/>
                </a:solidFill>
                <a:latin typeface="Calibri"/>
                <a:ea typeface="Calibri"/>
                <a:cs typeface="Calibri"/>
                <a:sym typeface="Calibri"/>
              </a:rPr>
              <a:t>Peer-to-peer:</a:t>
            </a:r>
            <a:r>
              <a:rPr lang="cs-CZ" sz="1600">
                <a:solidFill>
                  <a:schemeClr val="dk1"/>
                </a:solidFill>
                <a:latin typeface="Calibri"/>
                <a:ea typeface="Calibri"/>
                <a:cs typeface="Calibri"/>
                <a:sym typeface="Calibri"/>
              </a:rPr>
              <a:t> vzájemné připomínání odpočinku, tipy na zvládání stresu</a:t>
            </a:r>
            <a:endParaRPr sz="1600">
              <a:solidFill>
                <a:schemeClr val="dk1"/>
              </a:solidFill>
              <a:latin typeface="Calibri"/>
              <a:ea typeface="Calibri"/>
              <a:cs typeface="Calibri"/>
              <a:sym typeface="Calibri"/>
            </a:endParaRPr>
          </a:p>
          <a:p>
            <a:pPr marL="457200" lvl="0" indent="-330200" algn="l" rtl="0">
              <a:lnSpc>
                <a:spcPct val="115000"/>
              </a:lnSpc>
              <a:spcBef>
                <a:spcPts val="0"/>
              </a:spcBef>
              <a:spcAft>
                <a:spcPts val="0"/>
              </a:spcAft>
              <a:buClr>
                <a:schemeClr val="dk1"/>
              </a:buClr>
              <a:buSzPts val="1600"/>
              <a:buChar char="●"/>
            </a:pPr>
            <a:r>
              <a:rPr lang="cs-CZ" sz="1600" b="1">
                <a:solidFill>
                  <a:schemeClr val="dk1"/>
                </a:solidFill>
                <a:latin typeface="Calibri"/>
                <a:ea typeface="Calibri"/>
                <a:cs typeface="Calibri"/>
                <a:sym typeface="Calibri"/>
              </a:rPr>
              <a:t>Týmová kultura:</a:t>
            </a:r>
            <a:r>
              <a:rPr lang="cs-CZ" sz="1600">
                <a:solidFill>
                  <a:schemeClr val="dk1"/>
                </a:solidFill>
                <a:latin typeface="Calibri"/>
                <a:ea typeface="Calibri"/>
                <a:cs typeface="Calibri"/>
                <a:sym typeface="Calibri"/>
              </a:rPr>
              <a:t> otevřená komunikace, prostor pro sdílení, společné rituály</a:t>
            </a:r>
            <a:endParaRPr sz="1600">
              <a:solidFill>
                <a:schemeClr val="dk1"/>
              </a:solidFill>
              <a:latin typeface="Calibri"/>
              <a:ea typeface="Calibri"/>
              <a:cs typeface="Calibri"/>
              <a:sym typeface="Calibri"/>
            </a:endParaRPr>
          </a:p>
          <a:p>
            <a:pPr marL="457200" lvl="0" indent="-330200" algn="l" rtl="0">
              <a:lnSpc>
                <a:spcPct val="115000"/>
              </a:lnSpc>
              <a:spcBef>
                <a:spcPts val="0"/>
              </a:spcBef>
              <a:spcAft>
                <a:spcPts val="0"/>
              </a:spcAft>
              <a:buClr>
                <a:schemeClr val="dk1"/>
              </a:buClr>
              <a:buSzPts val="1600"/>
              <a:buChar char="●"/>
            </a:pPr>
            <a:r>
              <a:rPr lang="cs-CZ" sz="1600" b="1">
                <a:solidFill>
                  <a:schemeClr val="dk1"/>
                </a:solidFill>
                <a:latin typeface="Calibri"/>
                <a:ea typeface="Calibri"/>
                <a:cs typeface="Calibri"/>
                <a:sym typeface="Calibri"/>
              </a:rPr>
              <a:t>Supervize:</a:t>
            </a:r>
            <a:r>
              <a:rPr lang="cs-CZ" sz="1600">
                <a:solidFill>
                  <a:schemeClr val="dk1"/>
                </a:solidFill>
                <a:latin typeface="Calibri"/>
                <a:ea typeface="Calibri"/>
                <a:cs typeface="Calibri"/>
                <a:sym typeface="Calibri"/>
              </a:rPr>
              <a:t> bezpečný prostor pro reflexi, modelování péče o sebe</a:t>
            </a:r>
            <a:endParaRPr sz="1600">
              <a:solidFill>
                <a:schemeClr val="dk1"/>
              </a:solidFill>
              <a:latin typeface="Calibri"/>
              <a:ea typeface="Calibri"/>
              <a:cs typeface="Calibri"/>
              <a:sym typeface="Calibri"/>
            </a:endParaRPr>
          </a:p>
          <a:p>
            <a:pPr marL="457200" lvl="0" indent="-330200" algn="l" rtl="0">
              <a:lnSpc>
                <a:spcPct val="115000"/>
              </a:lnSpc>
              <a:spcBef>
                <a:spcPts val="0"/>
              </a:spcBef>
              <a:spcAft>
                <a:spcPts val="0"/>
              </a:spcAft>
              <a:buClr>
                <a:schemeClr val="dk1"/>
              </a:buClr>
              <a:buSzPts val="1600"/>
              <a:buChar char="●"/>
            </a:pPr>
            <a:r>
              <a:rPr lang="cs-CZ" sz="1600" b="1">
                <a:solidFill>
                  <a:schemeClr val="dk1"/>
                </a:solidFill>
                <a:latin typeface="Calibri"/>
                <a:ea typeface="Calibri"/>
                <a:cs typeface="Calibri"/>
                <a:sym typeface="Calibri"/>
              </a:rPr>
              <a:t>Společné aktivity:</a:t>
            </a:r>
            <a:r>
              <a:rPr lang="cs-CZ" sz="1600">
                <a:solidFill>
                  <a:schemeClr val="dk1"/>
                </a:solidFill>
                <a:latin typeface="Calibri"/>
                <a:ea typeface="Calibri"/>
                <a:cs typeface="Calibri"/>
                <a:sym typeface="Calibri"/>
              </a:rPr>
              <a:t> krátké pauzy, týmové cvičení, vzájemné „check-iny“</a:t>
            </a:r>
            <a:endParaRPr sz="1600">
              <a:solidFill>
                <a:schemeClr val="dk1"/>
              </a:solidFill>
              <a:latin typeface="Calibri"/>
              <a:ea typeface="Calibri"/>
              <a:cs typeface="Calibri"/>
              <a:sym typeface="Calibri"/>
            </a:endParaRPr>
          </a:p>
          <a:p>
            <a:pPr marL="457200" lvl="0" indent="-330200" algn="l" rtl="0">
              <a:lnSpc>
                <a:spcPct val="115000"/>
              </a:lnSpc>
              <a:spcBef>
                <a:spcPts val="0"/>
              </a:spcBef>
              <a:spcAft>
                <a:spcPts val="0"/>
              </a:spcAft>
              <a:buClr>
                <a:schemeClr val="dk1"/>
              </a:buClr>
              <a:buSzPts val="1600"/>
              <a:buChar char="●"/>
            </a:pPr>
            <a:r>
              <a:rPr lang="cs-CZ" sz="1600" b="1">
                <a:solidFill>
                  <a:schemeClr val="dk1"/>
                </a:solidFill>
                <a:latin typeface="Calibri"/>
                <a:ea typeface="Calibri"/>
                <a:cs typeface="Calibri"/>
                <a:sym typeface="Calibri"/>
              </a:rPr>
              <a:t>Organizační podpora:</a:t>
            </a:r>
            <a:r>
              <a:rPr lang="cs-CZ" sz="1600">
                <a:solidFill>
                  <a:schemeClr val="dk1"/>
                </a:solidFill>
                <a:latin typeface="Calibri"/>
                <a:ea typeface="Calibri"/>
                <a:cs typeface="Calibri"/>
                <a:sym typeface="Calibri"/>
              </a:rPr>
              <a:t> vedení podporuje flexibilitu, jasné hranice pracovní doby</a:t>
            </a:r>
            <a:endParaRPr sz="160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endParaRPr sz="1600" b="1">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r>
              <a:rPr lang="cs-CZ" sz="1600" b="1">
                <a:solidFill>
                  <a:schemeClr val="dk1"/>
                </a:solidFill>
                <a:latin typeface="Calibri"/>
                <a:ea typeface="Calibri"/>
                <a:cs typeface="Calibri"/>
                <a:sym typeface="Calibri"/>
              </a:rPr>
              <a:t>Tip:</a:t>
            </a:r>
            <a:br>
              <a:rPr lang="cs-CZ" sz="1600" b="1">
                <a:solidFill>
                  <a:schemeClr val="dk1"/>
                </a:solidFill>
                <a:latin typeface="Calibri"/>
                <a:ea typeface="Calibri"/>
                <a:cs typeface="Calibri"/>
                <a:sym typeface="Calibri"/>
              </a:rPr>
            </a:br>
            <a:r>
              <a:rPr lang="cs-CZ" sz="1600">
                <a:solidFill>
                  <a:schemeClr val="dk1"/>
                </a:solidFill>
                <a:latin typeface="Calibri"/>
                <a:ea typeface="Calibri"/>
                <a:cs typeface="Calibri"/>
                <a:sym typeface="Calibri"/>
              </a:rPr>
              <a:t>Zařazujte </a:t>
            </a:r>
            <a:r>
              <a:rPr lang="cs-CZ" sz="1600" b="1">
                <a:solidFill>
                  <a:schemeClr val="dk1"/>
                </a:solidFill>
                <a:latin typeface="Calibri"/>
                <a:ea typeface="Calibri"/>
                <a:cs typeface="Calibri"/>
                <a:sym typeface="Calibri"/>
              </a:rPr>
              <a:t>„well-being momenty“</a:t>
            </a:r>
            <a:r>
              <a:rPr lang="cs-CZ" sz="1600">
                <a:solidFill>
                  <a:schemeClr val="dk1"/>
                </a:solidFill>
                <a:latin typeface="Calibri"/>
                <a:ea typeface="Calibri"/>
                <a:cs typeface="Calibri"/>
                <a:sym typeface="Calibri"/>
              </a:rPr>
              <a:t> do týmových porad (krátká dechová technika, sdílení dobré praxe)</a:t>
            </a:r>
            <a:endParaRPr sz="2200">
              <a:solidFill>
                <a:srgbClr val="2B2C2D"/>
              </a:solidFill>
              <a:latin typeface="Calibri"/>
              <a:ea typeface="Calibri"/>
              <a:cs typeface="Calibri"/>
              <a:sym typeface="Calibri"/>
            </a:endParaRPr>
          </a:p>
          <a:p>
            <a:pPr marL="5486400" lvl="0" indent="0" algn="l" rtl="0">
              <a:spcBef>
                <a:spcPts val="1200"/>
              </a:spcBef>
              <a:spcAft>
                <a:spcPts val="0"/>
              </a:spcAft>
              <a:buClr>
                <a:schemeClr val="dk1"/>
              </a:buClr>
              <a:buSzPts val="1100"/>
              <a:buFont typeface="Arial"/>
              <a:buNone/>
            </a:pPr>
            <a:r>
              <a:rPr lang="cs-CZ" sz="1600">
                <a:solidFill>
                  <a:srgbClr val="2B2C2D"/>
                </a:solidFill>
                <a:latin typeface="Calibri"/>
                <a:ea typeface="Calibri"/>
                <a:cs typeface="Calibri"/>
                <a:sym typeface="Calibri"/>
              </a:rPr>
              <a:t>zdroj:</a:t>
            </a:r>
            <a:r>
              <a:rPr lang="cs-CZ" sz="2400">
                <a:solidFill>
                  <a:srgbClr val="2B2C2D"/>
                </a:solidFill>
                <a:latin typeface="Calibri"/>
                <a:ea typeface="Calibri"/>
                <a:cs typeface="Calibri"/>
                <a:sym typeface="Calibri"/>
              </a:rPr>
              <a:t> </a:t>
            </a:r>
            <a:r>
              <a:rPr lang="cs-CZ" sz="1100" u="sng">
                <a:solidFill>
                  <a:schemeClr val="hlink"/>
                </a:solidFill>
                <a:latin typeface="Calibri"/>
                <a:ea typeface="Calibri"/>
                <a:cs typeface="Calibri"/>
                <a:sym typeface="Calibri"/>
                <a:hlinkClick r:id="rId3"/>
              </a:rPr>
              <a:t>https://www.cmhnetwork.org/wp-content/uploads/2020/07/</a:t>
            </a:r>
            <a:endParaRPr sz="1600">
              <a:solidFill>
                <a:srgbClr val="2B2C2D"/>
              </a:solidFill>
              <a:latin typeface="Calibri"/>
              <a:ea typeface="Calibri"/>
              <a:cs typeface="Calibri"/>
              <a:sym typeface="Calibri"/>
            </a:endParaRPr>
          </a:p>
          <a:p>
            <a:pPr marL="0" lvl="0" indent="0" algn="l" rtl="0">
              <a:lnSpc>
                <a:spcPct val="90000"/>
              </a:lnSpc>
              <a:spcBef>
                <a:spcPts val="1000"/>
              </a:spcBef>
              <a:spcAft>
                <a:spcPts val="0"/>
              </a:spcAft>
              <a:buNone/>
            </a:pPr>
            <a:endParaRPr sz="2400">
              <a:solidFill>
                <a:srgbClr val="2B2C2D"/>
              </a:solidFill>
              <a:latin typeface="Calibri"/>
              <a:ea typeface="Calibri"/>
              <a:cs typeface="Calibri"/>
              <a:sym typeface="Calibri"/>
            </a:endParaRPr>
          </a:p>
          <a:p>
            <a:pPr marL="0" lvl="0" indent="0" algn="l" rtl="0">
              <a:spcBef>
                <a:spcPts val="0"/>
              </a:spcBef>
              <a:spcAft>
                <a:spcPts val="0"/>
              </a:spcAft>
              <a:buNone/>
            </a:pPr>
            <a:endParaRPr sz="2400">
              <a:solidFill>
                <a:srgbClr val="2B2C2D"/>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pic>
        <p:nvPicPr>
          <p:cNvPr id="890" name="Google Shape;890;g38198571cce_1_100"/>
          <p:cNvPicPr preferRelativeResize="0"/>
          <p:nvPr/>
        </p:nvPicPr>
        <p:blipFill rotWithShape="1">
          <a:blip r:embed="rId3">
            <a:alphaModFix/>
          </a:blip>
          <a:srcRect/>
          <a:stretch/>
        </p:blipFill>
        <p:spPr>
          <a:xfrm>
            <a:off x="0" y="5807577"/>
            <a:ext cx="12192000" cy="1050423"/>
          </a:xfrm>
          <a:prstGeom prst="rect">
            <a:avLst/>
          </a:prstGeom>
          <a:noFill/>
          <a:ln>
            <a:noFill/>
          </a:ln>
        </p:spPr>
      </p:pic>
      <p:sp>
        <p:nvSpPr>
          <p:cNvPr id="891" name="Google Shape;891;g38198571cce_1_100"/>
          <p:cNvSpPr txBox="1"/>
          <p:nvPr/>
        </p:nvSpPr>
        <p:spPr>
          <a:xfrm>
            <a:off x="587200" y="1847950"/>
            <a:ext cx="3412200" cy="401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cs-CZ" sz="1700" b="1" i="0" u="none" strike="noStrike" cap="none">
                <a:solidFill>
                  <a:schemeClr val="dk1"/>
                </a:solidFill>
                <a:latin typeface="Calibri"/>
                <a:ea typeface="Calibri"/>
                <a:cs typeface="Calibri"/>
                <a:sym typeface="Calibri"/>
              </a:rPr>
              <a:t>POHYB</a:t>
            </a:r>
            <a:endParaRPr sz="17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700" b="1"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700"/>
              <a:buFont typeface="Calibri"/>
              <a:buChar char="-"/>
            </a:pPr>
            <a:r>
              <a:rPr lang="cs-CZ" sz="1700" i="0" u="none" strike="noStrike" cap="none">
                <a:solidFill>
                  <a:schemeClr val="dk1"/>
                </a:solidFill>
                <a:latin typeface="Calibri"/>
                <a:ea typeface="Calibri"/>
                <a:cs typeface="Calibri"/>
                <a:sym typeface="Calibri"/>
              </a:rPr>
              <a:t>vyplavuje endorfiny</a:t>
            </a:r>
            <a:endParaRPr sz="170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700"/>
              <a:buFont typeface="Calibri"/>
              <a:buChar char="-"/>
            </a:pPr>
            <a:r>
              <a:rPr lang="cs-CZ" sz="1700" i="0" u="none" strike="noStrike" cap="none">
                <a:solidFill>
                  <a:schemeClr val="dk1"/>
                </a:solidFill>
                <a:latin typeface="Calibri"/>
                <a:ea typeface="Calibri"/>
                <a:cs typeface="Calibri"/>
                <a:sym typeface="Calibri"/>
              </a:rPr>
              <a:t>zlepšuje náladu a pocit v těle</a:t>
            </a:r>
            <a:endParaRPr sz="170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700"/>
              <a:buFont typeface="Calibri"/>
              <a:buChar char="-"/>
            </a:pPr>
            <a:r>
              <a:rPr lang="cs-CZ" sz="1700" i="0" u="none" strike="noStrike" cap="none">
                <a:solidFill>
                  <a:schemeClr val="dk1"/>
                </a:solidFill>
                <a:latin typeface="Calibri"/>
                <a:ea typeface="Calibri"/>
                <a:cs typeface="Calibri"/>
                <a:sym typeface="Calibri"/>
              </a:rPr>
              <a:t>zlepšuje fungování těla</a:t>
            </a:r>
            <a:endParaRPr sz="17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7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7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cs-CZ" sz="1700" b="1" i="0" u="none" strike="noStrike" cap="none">
                <a:solidFill>
                  <a:schemeClr val="dk1"/>
                </a:solidFill>
                <a:latin typeface="Calibri"/>
                <a:ea typeface="Calibri"/>
                <a:cs typeface="Calibri"/>
                <a:sym typeface="Calibri"/>
              </a:rPr>
              <a:t>VZTAHY</a:t>
            </a:r>
            <a:endParaRPr sz="17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700" b="1"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700"/>
              <a:buFont typeface="Calibri"/>
              <a:buChar char="-"/>
            </a:pPr>
            <a:r>
              <a:rPr lang="cs-CZ" sz="1700" i="0" u="none" strike="noStrike" cap="none">
                <a:solidFill>
                  <a:schemeClr val="dk1"/>
                </a:solidFill>
                <a:latin typeface="Calibri"/>
                <a:ea typeface="Calibri"/>
                <a:cs typeface="Calibri"/>
                <a:sym typeface="Calibri"/>
              </a:rPr>
              <a:t>člověk je tvor společenský</a:t>
            </a:r>
            <a:endParaRPr sz="170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700"/>
              <a:buFont typeface="Calibri"/>
              <a:buChar char="-"/>
            </a:pPr>
            <a:r>
              <a:rPr lang="cs-CZ" sz="1700" i="0" u="none" strike="noStrike" cap="none">
                <a:solidFill>
                  <a:schemeClr val="dk1"/>
                </a:solidFill>
                <a:latin typeface="Calibri"/>
                <a:ea typeface="Calibri"/>
                <a:cs typeface="Calibri"/>
                <a:sym typeface="Calibri"/>
              </a:rPr>
              <a:t>dobré vztahy jsou nám oporou, podporou</a:t>
            </a:r>
            <a:endParaRPr sz="170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700"/>
              <a:buFont typeface="Calibri"/>
              <a:buChar char="-"/>
            </a:pPr>
            <a:r>
              <a:rPr lang="cs-CZ" sz="1700" i="0" u="none" strike="noStrike" cap="none">
                <a:solidFill>
                  <a:schemeClr val="dk1"/>
                </a:solidFill>
                <a:latin typeface="Calibri"/>
                <a:ea typeface="Calibri"/>
                <a:cs typeface="Calibri"/>
                <a:sym typeface="Calibri"/>
              </a:rPr>
              <a:t>snižují pocit osamělosti, zvyšují pocit sounáležitosti</a:t>
            </a:r>
            <a:endParaRPr sz="17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700" i="0" u="none" strike="noStrike" cap="none">
              <a:solidFill>
                <a:schemeClr val="dk1"/>
              </a:solidFill>
              <a:latin typeface="Calibri"/>
              <a:ea typeface="Calibri"/>
              <a:cs typeface="Calibri"/>
              <a:sym typeface="Calibri"/>
            </a:endParaRPr>
          </a:p>
        </p:txBody>
      </p:sp>
      <p:pic>
        <p:nvPicPr>
          <p:cNvPr id="892" name="Google Shape;892;g38198571cce_1_100"/>
          <p:cNvPicPr preferRelativeResize="0"/>
          <p:nvPr/>
        </p:nvPicPr>
        <p:blipFill rotWithShape="1">
          <a:blip r:embed="rId4">
            <a:alphaModFix/>
          </a:blip>
          <a:srcRect/>
          <a:stretch/>
        </p:blipFill>
        <p:spPr>
          <a:xfrm>
            <a:off x="10710336" y="274300"/>
            <a:ext cx="1224463" cy="921104"/>
          </a:xfrm>
          <a:prstGeom prst="rect">
            <a:avLst/>
          </a:prstGeom>
          <a:noFill/>
          <a:ln>
            <a:noFill/>
          </a:ln>
        </p:spPr>
      </p:pic>
      <p:sp>
        <p:nvSpPr>
          <p:cNvPr id="893" name="Google Shape;893;g38198571cce_1_100"/>
          <p:cNvSpPr txBox="1">
            <a:spLocks noGrp="1"/>
          </p:cNvSpPr>
          <p:nvPr>
            <p:ph type="title" idx="4294967295"/>
          </p:nvPr>
        </p:nvSpPr>
        <p:spPr>
          <a:xfrm>
            <a:off x="587200" y="572525"/>
            <a:ext cx="8952900" cy="955800"/>
          </a:xfrm>
          <a:prstGeom prst="rect">
            <a:avLst/>
          </a:prstGeom>
          <a:noFill/>
          <a:ln>
            <a:noFill/>
          </a:ln>
        </p:spPr>
        <p:txBody>
          <a:bodyPr spcFirstLastPara="1" wrap="square" lIns="91425" tIns="45700" rIns="91425" bIns="45700" anchor="ctr" anchorCtr="0">
            <a:normAutofit/>
          </a:bodyPr>
          <a:lstStyle/>
          <a:p>
            <a:pPr marL="1371600" lvl="0" indent="457200" algn="l" rtl="0">
              <a:lnSpc>
                <a:spcPct val="90000"/>
              </a:lnSpc>
              <a:spcBef>
                <a:spcPts val="0"/>
              </a:spcBef>
              <a:spcAft>
                <a:spcPts val="0"/>
              </a:spcAft>
              <a:buClr>
                <a:srgbClr val="25A8BA"/>
              </a:buClr>
              <a:buSzPct val="100000"/>
              <a:buFont typeface="Calibri"/>
              <a:buNone/>
            </a:pPr>
            <a:r>
              <a:rPr lang="cs-CZ" sz="3200" b="1">
                <a:solidFill>
                  <a:srgbClr val="25A8BA"/>
                </a:solidFill>
              </a:rPr>
              <a:t>bio-psycho-sociální vs. multifaktoriální</a:t>
            </a:r>
            <a:endParaRPr b="1"/>
          </a:p>
        </p:txBody>
      </p:sp>
      <p:sp>
        <p:nvSpPr>
          <p:cNvPr id="894" name="Google Shape;894;g38198571cce_1_100"/>
          <p:cNvSpPr txBox="1"/>
          <p:nvPr/>
        </p:nvSpPr>
        <p:spPr>
          <a:xfrm>
            <a:off x="7560000" y="1805100"/>
            <a:ext cx="3838500" cy="35241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1200"/>
              </a:spcBef>
              <a:spcAft>
                <a:spcPts val="0"/>
              </a:spcAft>
              <a:buClr>
                <a:srgbClr val="000000"/>
              </a:buClr>
              <a:buSzPts val="1400"/>
              <a:buFont typeface="Arial"/>
              <a:buNone/>
            </a:pPr>
            <a:r>
              <a:rPr lang="cs-CZ" sz="1700" b="1" i="0" u="none" strike="noStrike" cap="none">
                <a:solidFill>
                  <a:schemeClr val="dk1"/>
                </a:solidFill>
                <a:latin typeface="Calibri"/>
                <a:ea typeface="Calibri"/>
                <a:cs typeface="Calibri"/>
                <a:sym typeface="Calibri"/>
              </a:rPr>
              <a:t>STRAVA</a:t>
            </a:r>
            <a:endParaRPr sz="1700" b="1" i="0" u="none" strike="noStrike" cap="none">
              <a:solidFill>
                <a:schemeClr val="dk1"/>
              </a:solidFill>
              <a:latin typeface="Calibri"/>
              <a:ea typeface="Calibri"/>
              <a:cs typeface="Calibri"/>
              <a:sym typeface="Calibri"/>
            </a:endParaRPr>
          </a:p>
          <a:p>
            <a:pPr marL="457200" marR="0" lvl="0" indent="-336550" algn="l" rtl="0">
              <a:lnSpc>
                <a:spcPct val="115000"/>
              </a:lnSpc>
              <a:spcBef>
                <a:spcPts val="1200"/>
              </a:spcBef>
              <a:spcAft>
                <a:spcPts val="0"/>
              </a:spcAft>
              <a:buClr>
                <a:schemeClr val="dk1"/>
              </a:buClr>
              <a:buSzPts val="1700"/>
              <a:buFont typeface="Calibri"/>
              <a:buChar char="-"/>
            </a:pPr>
            <a:r>
              <a:rPr lang="cs-CZ" sz="1700" i="0" u="none" strike="noStrike" cap="none">
                <a:solidFill>
                  <a:schemeClr val="dk1"/>
                </a:solidFill>
                <a:latin typeface="Calibri"/>
                <a:ea typeface="Calibri"/>
                <a:cs typeface="Calibri"/>
                <a:sym typeface="Calibri"/>
              </a:rPr>
              <a:t>zdravá a vyvážená strava dodává mozku a tělu potřebné nutrienty pro fungování</a:t>
            </a:r>
            <a:endParaRPr sz="1700" i="0" u="none" strike="noStrike" cap="none">
              <a:solidFill>
                <a:schemeClr val="dk1"/>
              </a:solidFill>
              <a:latin typeface="Calibri"/>
              <a:ea typeface="Calibri"/>
              <a:cs typeface="Calibri"/>
              <a:sym typeface="Calibri"/>
            </a:endParaRPr>
          </a:p>
          <a:p>
            <a:pPr marL="457200" marR="0" lvl="0" indent="-336550" algn="l" rtl="0">
              <a:lnSpc>
                <a:spcPct val="115000"/>
              </a:lnSpc>
              <a:spcBef>
                <a:spcPts val="0"/>
              </a:spcBef>
              <a:spcAft>
                <a:spcPts val="0"/>
              </a:spcAft>
              <a:buClr>
                <a:schemeClr val="dk1"/>
              </a:buClr>
              <a:buSzPts val="1700"/>
              <a:buFont typeface="Calibri"/>
              <a:buChar char="-"/>
            </a:pPr>
            <a:r>
              <a:rPr lang="cs-CZ" sz="1700" i="0" u="none" strike="noStrike" cap="none">
                <a:solidFill>
                  <a:schemeClr val="dk1"/>
                </a:solidFill>
                <a:latin typeface="Calibri"/>
                <a:ea typeface="Calibri"/>
                <a:cs typeface="Calibri"/>
                <a:sym typeface="Calibri"/>
              </a:rPr>
              <a:t>snižuje riziko některých somatických chorob</a:t>
            </a:r>
            <a:endParaRPr sz="1700" i="0" u="none" strike="noStrike" cap="none">
              <a:solidFill>
                <a:schemeClr val="dk1"/>
              </a:solidFill>
              <a:latin typeface="Calibri"/>
              <a:ea typeface="Calibri"/>
              <a:cs typeface="Calibri"/>
              <a:sym typeface="Calibri"/>
            </a:endParaRPr>
          </a:p>
          <a:p>
            <a:pPr marL="0" marR="0" lvl="0" indent="0" algn="l" rtl="0">
              <a:lnSpc>
                <a:spcPct val="115000"/>
              </a:lnSpc>
              <a:spcBef>
                <a:spcPts val="1200"/>
              </a:spcBef>
              <a:spcAft>
                <a:spcPts val="0"/>
              </a:spcAft>
              <a:buClr>
                <a:srgbClr val="000000"/>
              </a:buClr>
              <a:buSzPts val="1400"/>
              <a:buFont typeface="Arial"/>
              <a:buNone/>
            </a:pPr>
            <a:r>
              <a:rPr lang="cs-CZ" sz="1700" b="1" i="0" u="none" strike="noStrike" cap="none">
                <a:solidFill>
                  <a:schemeClr val="dk1"/>
                </a:solidFill>
                <a:latin typeface="Calibri"/>
                <a:ea typeface="Calibri"/>
                <a:cs typeface="Calibri"/>
                <a:sym typeface="Calibri"/>
              </a:rPr>
              <a:t>SPÁNEK</a:t>
            </a:r>
            <a:endParaRPr sz="1700" b="1" i="0" u="none" strike="noStrike" cap="none">
              <a:solidFill>
                <a:schemeClr val="dk1"/>
              </a:solidFill>
              <a:latin typeface="Calibri"/>
              <a:ea typeface="Calibri"/>
              <a:cs typeface="Calibri"/>
              <a:sym typeface="Calibri"/>
            </a:endParaRPr>
          </a:p>
          <a:p>
            <a:pPr marL="457200" marR="0" lvl="0" indent="-336550" algn="l" rtl="0">
              <a:lnSpc>
                <a:spcPct val="115000"/>
              </a:lnSpc>
              <a:spcBef>
                <a:spcPts val="1200"/>
              </a:spcBef>
              <a:spcAft>
                <a:spcPts val="0"/>
              </a:spcAft>
              <a:buClr>
                <a:schemeClr val="dk1"/>
              </a:buClr>
              <a:buSzPts val="1700"/>
              <a:buFont typeface="Calibri"/>
              <a:buChar char="-"/>
            </a:pPr>
            <a:r>
              <a:rPr lang="cs-CZ" sz="1700" i="0" u="none" strike="noStrike" cap="none">
                <a:solidFill>
                  <a:schemeClr val="dk1"/>
                </a:solidFill>
                <a:latin typeface="Calibri"/>
                <a:ea typeface="Calibri"/>
                <a:cs typeface="Calibri"/>
                <a:sym typeface="Calibri"/>
              </a:rPr>
              <a:t>dostatečný spánek v dobré kvalitě je nezbytný pro regeneraci</a:t>
            </a:r>
            <a:endParaRPr sz="1700" i="0" u="none" strike="noStrike" cap="none">
              <a:solidFill>
                <a:schemeClr val="dk1"/>
              </a:solidFill>
              <a:latin typeface="Calibri"/>
              <a:ea typeface="Calibri"/>
              <a:cs typeface="Calibri"/>
              <a:sym typeface="Calibri"/>
            </a:endParaRPr>
          </a:p>
          <a:p>
            <a:pPr marL="457200" marR="0" lvl="0" indent="-336550" algn="l" rtl="0">
              <a:lnSpc>
                <a:spcPct val="115000"/>
              </a:lnSpc>
              <a:spcBef>
                <a:spcPts val="0"/>
              </a:spcBef>
              <a:spcAft>
                <a:spcPts val="0"/>
              </a:spcAft>
              <a:buClr>
                <a:schemeClr val="dk1"/>
              </a:buClr>
              <a:buSzPts val="1700"/>
              <a:buFont typeface="Calibri"/>
              <a:buChar char="-"/>
            </a:pPr>
            <a:r>
              <a:rPr lang="cs-CZ" sz="1700" i="0" u="none" strike="noStrike" cap="none">
                <a:solidFill>
                  <a:schemeClr val="dk1"/>
                </a:solidFill>
                <a:latin typeface="Calibri"/>
                <a:ea typeface="Calibri"/>
                <a:cs typeface="Calibri"/>
                <a:sym typeface="Calibri"/>
              </a:rPr>
              <a:t>zlepšuje koncentraci</a:t>
            </a:r>
            <a:endParaRPr sz="1700" i="0" u="none" strike="noStrike" cap="none">
              <a:solidFill>
                <a:schemeClr val="dk1"/>
              </a:solidFill>
              <a:latin typeface="Calibri"/>
              <a:ea typeface="Calibri"/>
              <a:cs typeface="Calibri"/>
              <a:sym typeface="Calibri"/>
            </a:endParaRPr>
          </a:p>
        </p:txBody>
      </p:sp>
      <p:pic>
        <p:nvPicPr>
          <p:cNvPr id="895" name="Google Shape;895;g38198571cce_1_100"/>
          <p:cNvPicPr preferRelativeResize="0"/>
          <p:nvPr/>
        </p:nvPicPr>
        <p:blipFill rotWithShape="1">
          <a:blip r:embed="rId5">
            <a:alphaModFix/>
          </a:blip>
          <a:srcRect/>
          <a:stretch/>
        </p:blipFill>
        <p:spPr>
          <a:xfrm>
            <a:off x="3999400" y="1840625"/>
            <a:ext cx="3193300" cy="3176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6"/>
          <p:cNvSpPr txBox="1">
            <a:spLocks noGrp="1"/>
          </p:cNvSpPr>
          <p:nvPr>
            <p:ph type="title"/>
          </p:nvPr>
        </p:nvSpPr>
        <p:spPr>
          <a:xfrm>
            <a:off x="587200" y="384810"/>
            <a:ext cx="9302854" cy="9556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5A8BA"/>
              </a:buClr>
              <a:buSzPts val="3200"/>
              <a:buFont typeface="Calibri"/>
              <a:buNone/>
            </a:pPr>
            <a:r>
              <a:rPr lang="cs-CZ" sz="3200">
                <a:solidFill>
                  <a:srgbClr val="25A8BA"/>
                </a:solidFill>
                <a:latin typeface="Calibri"/>
                <a:ea typeface="Calibri"/>
                <a:cs typeface="Calibri"/>
                <a:sym typeface="Calibri"/>
              </a:rPr>
              <a:t>Něco o EU-PROMENS</a:t>
            </a:r>
            <a:endParaRPr/>
          </a:p>
        </p:txBody>
      </p:sp>
      <p:sp>
        <p:nvSpPr>
          <p:cNvPr id="357" name="Google Shape;357;p6"/>
          <p:cNvSpPr txBox="1">
            <a:spLocks noGrp="1"/>
          </p:cNvSpPr>
          <p:nvPr>
            <p:ph type="body" idx="1"/>
          </p:nvPr>
        </p:nvSpPr>
        <p:spPr>
          <a:xfrm>
            <a:off x="587200" y="1571242"/>
            <a:ext cx="10766600" cy="513790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5A8BA"/>
              </a:buClr>
              <a:buSzPts val="2400"/>
              <a:buNone/>
            </a:pPr>
            <a:r>
              <a:rPr lang="cs-CZ" sz="2400" b="1">
                <a:solidFill>
                  <a:srgbClr val="25A8BA"/>
                </a:solidFill>
                <a:latin typeface="Calibri"/>
                <a:ea typeface="Calibri"/>
                <a:cs typeface="Calibri"/>
                <a:sym typeface="Calibri"/>
              </a:rPr>
              <a:t>Hlavní činnosti:</a:t>
            </a:r>
            <a:endParaRPr/>
          </a:p>
          <a:p>
            <a:pPr marL="457200" lvl="0" indent="-457200" algn="l" rtl="0">
              <a:lnSpc>
                <a:spcPct val="90000"/>
              </a:lnSpc>
              <a:spcBef>
                <a:spcPts val="1000"/>
              </a:spcBef>
              <a:spcAft>
                <a:spcPts val="0"/>
              </a:spcAft>
              <a:buClr>
                <a:schemeClr val="dk1"/>
              </a:buClr>
              <a:buSzPts val="2400"/>
              <a:buFont typeface="Calibri"/>
              <a:buAutoNum type="arabicPeriod"/>
            </a:pPr>
            <a:r>
              <a:rPr lang="cs-CZ" sz="2400" b="1">
                <a:latin typeface="Calibri"/>
                <a:ea typeface="Calibri"/>
                <a:cs typeface="Calibri"/>
                <a:sym typeface="Calibri"/>
              </a:rPr>
              <a:t>Multidisciplinární vzdělávací program</a:t>
            </a:r>
            <a:endParaRPr/>
          </a:p>
          <a:p>
            <a:pPr marL="228600" lvl="0" indent="-228600" algn="l" rtl="0">
              <a:lnSpc>
                <a:spcPct val="90000"/>
              </a:lnSpc>
              <a:spcBef>
                <a:spcPts val="1000"/>
              </a:spcBef>
              <a:spcAft>
                <a:spcPts val="0"/>
              </a:spcAft>
              <a:buClr>
                <a:schemeClr val="dk1"/>
              </a:buClr>
              <a:buSzPts val="2400"/>
              <a:buChar char="•"/>
            </a:pPr>
            <a:r>
              <a:rPr lang="cs-CZ" sz="2400">
                <a:latin typeface="Calibri"/>
                <a:ea typeface="Calibri"/>
                <a:cs typeface="Calibri"/>
                <a:sym typeface="Calibri"/>
              </a:rPr>
              <a:t>Návrh a realizace vzdělávacího programu v oblasti duševního zdraví v 6 centrech EU-PROMENS a jeho rozšíření do zbývajících 24 zemí.</a:t>
            </a:r>
            <a:endParaRPr/>
          </a:p>
          <a:p>
            <a:pPr marL="457200" lvl="0" indent="-457200" algn="l" rtl="0">
              <a:lnSpc>
                <a:spcPct val="90000"/>
              </a:lnSpc>
              <a:spcBef>
                <a:spcPts val="1000"/>
              </a:spcBef>
              <a:spcAft>
                <a:spcPts val="0"/>
              </a:spcAft>
              <a:buClr>
                <a:schemeClr val="dk1"/>
              </a:buClr>
              <a:buSzPts val="2400"/>
              <a:buFont typeface="Calibri"/>
              <a:buAutoNum type="arabicPeriod" startAt="2"/>
            </a:pPr>
            <a:r>
              <a:rPr lang="cs-CZ" sz="2400" b="1">
                <a:latin typeface="Calibri"/>
                <a:ea typeface="Calibri"/>
                <a:cs typeface="Calibri"/>
                <a:sym typeface="Calibri"/>
              </a:rPr>
              <a:t>Výměnný program</a:t>
            </a:r>
            <a:endParaRPr/>
          </a:p>
          <a:p>
            <a:pPr marL="228600" lvl="0" indent="-228600" algn="l" rtl="0">
              <a:lnSpc>
                <a:spcPct val="90000"/>
              </a:lnSpc>
              <a:spcBef>
                <a:spcPts val="1000"/>
              </a:spcBef>
              <a:spcAft>
                <a:spcPts val="0"/>
              </a:spcAft>
              <a:buClr>
                <a:schemeClr val="dk1"/>
              </a:buClr>
              <a:buSzPts val="2400"/>
              <a:buChar char="•"/>
            </a:pPr>
            <a:r>
              <a:rPr lang="cs-CZ" sz="2400">
                <a:latin typeface="Calibri"/>
                <a:ea typeface="Calibri"/>
                <a:cs typeface="Calibri"/>
                <a:sym typeface="Calibri"/>
              </a:rPr>
              <a:t>Návrh a realizace výměnných stáží odborníků v 6 centrech EU-PROMENS s cílem sdílet osvědčené postupy a podporovat přístupy ke spolupráci v oblasti péče.</a:t>
            </a:r>
            <a:endParaRPr/>
          </a:p>
          <a:p>
            <a:pPr marL="457200" lvl="0" indent="-457200" algn="l" rtl="0">
              <a:lnSpc>
                <a:spcPct val="90000"/>
              </a:lnSpc>
              <a:spcBef>
                <a:spcPts val="1000"/>
              </a:spcBef>
              <a:spcAft>
                <a:spcPts val="0"/>
              </a:spcAft>
              <a:buClr>
                <a:schemeClr val="dk1"/>
              </a:buClr>
              <a:buSzPts val="2400"/>
              <a:buFont typeface="Calibri"/>
              <a:buAutoNum type="arabicPeriod" startAt="3"/>
            </a:pPr>
            <a:r>
              <a:rPr lang="cs-CZ" sz="2400" b="1">
                <a:latin typeface="Calibri"/>
                <a:ea typeface="Calibri"/>
                <a:cs typeface="Calibri"/>
                <a:sym typeface="Calibri"/>
              </a:rPr>
              <a:t>Vývoj souboru nástrojů</a:t>
            </a:r>
            <a:endParaRPr/>
          </a:p>
          <a:p>
            <a:pPr marL="228600" lvl="0" indent="-228600" algn="l" rtl="0">
              <a:lnSpc>
                <a:spcPct val="90000"/>
              </a:lnSpc>
              <a:spcBef>
                <a:spcPts val="1000"/>
              </a:spcBef>
              <a:spcAft>
                <a:spcPts val="0"/>
              </a:spcAft>
              <a:buClr>
                <a:schemeClr val="dk1"/>
              </a:buClr>
              <a:buSzPts val="2400"/>
              <a:buChar char="•"/>
            </a:pPr>
            <a:r>
              <a:rPr lang="cs-CZ" sz="2400">
                <a:latin typeface="Calibri"/>
                <a:ea typeface="Calibri"/>
                <a:cs typeface="Calibri"/>
                <a:sym typeface="Calibri"/>
              </a:rPr>
              <a:t>Vytvoření evropského plánu pro multidisciplinární budování dovedností v oblasti duševního zdraví s praktickými doporučeními založenými na důkazech.</a:t>
            </a:r>
            <a:endParaRPr/>
          </a:p>
          <a:p>
            <a:pPr marL="228600" lvl="0" indent="-76200" algn="l" rtl="0">
              <a:lnSpc>
                <a:spcPct val="90000"/>
              </a:lnSpc>
              <a:spcBef>
                <a:spcPts val="1000"/>
              </a:spcBef>
              <a:spcAft>
                <a:spcPts val="0"/>
              </a:spcAft>
              <a:buClr>
                <a:schemeClr val="dk1"/>
              </a:buClr>
              <a:buSzPts val="2400"/>
              <a:buNone/>
            </a:pPr>
            <a:endParaRPr sz="2400" b="1">
              <a:latin typeface="Calibri"/>
              <a:ea typeface="Calibri"/>
              <a:cs typeface="Calibri"/>
              <a:sym typeface="Calibri"/>
            </a:endParaRPr>
          </a:p>
        </p:txBody>
      </p:sp>
      <p:pic>
        <p:nvPicPr>
          <p:cNvPr id="358" name="Google Shape;358;p6"/>
          <p:cNvPicPr preferRelativeResize="0"/>
          <p:nvPr/>
        </p:nvPicPr>
        <p:blipFill rotWithShape="1">
          <a:blip r:embed="rId3">
            <a:alphaModFix/>
          </a:blip>
          <a:srcRect/>
          <a:stretch/>
        </p:blipFill>
        <p:spPr>
          <a:xfrm>
            <a:off x="0" y="5807577"/>
            <a:ext cx="12192000" cy="1050423"/>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g381c73d6a0b_0_0"/>
          <p:cNvSpPr txBox="1">
            <a:spLocks noGrp="1"/>
          </p:cNvSpPr>
          <p:nvPr>
            <p:ph type="title"/>
          </p:nvPr>
        </p:nvSpPr>
        <p:spPr>
          <a:xfrm>
            <a:off x="587200" y="384810"/>
            <a:ext cx="9303000" cy="955800"/>
          </a:xfrm>
          <a:prstGeom prst="rect">
            <a:avLst/>
          </a:prstGeom>
          <a:noFill/>
          <a:ln>
            <a:noFill/>
          </a:ln>
        </p:spPr>
        <p:txBody>
          <a:bodyPr spcFirstLastPara="1" wrap="square" lIns="91425" tIns="45700" rIns="91425" bIns="45700" anchor="ctr" anchorCtr="0">
            <a:normAutofit/>
          </a:bodyPr>
          <a:lstStyle/>
          <a:p>
            <a:pPr marL="0" lvl="0" indent="0" algn="l" rtl="0">
              <a:spcBef>
                <a:spcPts val="1000"/>
              </a:spcBef>
              <a:spcAft>
                <a:spcPts val="0"/>
              </a:spcAft>
              <a:buClr>
                <a:schemeClr val="dk1"/>
              </a:buClr>
              <a:buSzPts val="1100"/>
              <a:buFont typeface="Arial"/>
              <a:buNone/>
            </a:pPr>
            <a:r>
              <a:rPr lang="cs-CZ" sz="3200" b="1">
                <a:solidFill>
                  <a:srgbClr val="3CA4AA"/>
                </a:solidFill>
              </a:rPr>
              <a:t>Syndrom vyhoření a jeho prevence</a:t>
            </a:r>
            <a:endParaRPr sz="3200" b="1">
              <a:solidFill>
                <a:srgbClr val="3CA4AA"/>
              </a:solidFill>
            </a:endParaRPr>
          </a:p>
        </p:txBody>
      </p:sp>
      <p:sp>
        <p:nvSpPr>
          <p:cNvPr id="901" name="Google Shape;901;g381c73d6a0b_0_0"/>
          <p:cNvSpPr txBox="1"/>
          <p:nvPr/>
        </p:nvSpPr>
        <p:spPr>
          <a:xfrm>
            <a:off x="667050" y="1702025"/>
            <a:ext cx="10902098" cy="46944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cs-CZ" sz="2400" b="1" dirty="0">
                <a:solidFill>
                  <a:srgbClr val="2B2C2D"/>
                </a:solidFill>
                <a:latin typeface="Calibri"/>
                <a:ea typeface="Calibri"/>
                <a:cs typeface="Calibri"/>
                <a:sym typeface="Calibri"/>
              </a:rPr>
              <a:t>MKN-10: Z73 - </a:t>
            </a:r>
            <a:r>
              <a:rPr lang="cs-CZ" sz="2400" dirty="0">
                <a:solidFill>
                  <a:srgbClr val="335D9C"/>
                </a:solidFill>
                <a:latin typeface="Calibri"/>
                <a:ea typeface="Calibri"/>
                <a:cs typeface="Calibri"/>
                <a:sym typeface="Calibri"/>
              </a:rPr>
              <a:t>Problémy spojené s obtížemi při vedení života (Z73.0 - Vyhasnutí/vyhoření)</a:t>
            </a:r>
            <a:endParaRPr sz="2400" dirty="0">
              <a:solidFill>
                <a:srgbClr val="335D9C"/>
              </a:solidFill>
              <a:latin typeface="Calibri"/>
              <a:ea typeface="Calibri"/>
              <a:cs typeface="Calibri"/>
              <a:sym typeface="Calibri"/>
            </a:endParaRPr>
          </a:p>
          <a:p>
            <a:pPr marL="914400" lvl="0" indent="0" algn="l" rtl="0">
              <a:spcBef>
                <a:spcPts val="0"/>
              </a:spcBef>
              <a:spcAft>
                <a:spcPts val="0"/>
              </a:spcAft>
              <a:buNone/>
            </a:pPr>
            <a:r>
              <a:rPr lang="cs-CZ" sz="2400" dirty="0">
                <a:solidFill>
                  <a:srgbClr val="2B2C2D"/>
                </a:solidFill>
                <a:latin typeface="Calibri"/>
                <a:ea typeface="Calibri"/>
                <a:cs typeface="Calibri"/>
                <a:sym typeface="Calibri"/>
              </a:rPr>
              <a:t>Stav chronického stresu, který </a:t>
            </a:r>
            <a:r>
              <a:rPr lang="cs-CZ" sz="2400" dirty="0">
                <a:solidFill>
                  <a:srgbClr val="222222"/>
                </a:solidFill>
                <a:highlight>
                  <a:srgbClr val="FFFFFF"/>
                </a:highlight>
                <a:latin typeface="Calibri"/>
                <a:ea typeface="Calibri"/>
                <a:cs typeface="Calibri"/>
                <a:sym typeface="Calibri"/>
              </a:rPr>
              <a:t>vede k fyzickému a emocionálnímu vyčerpání, cynismu a odloučení, pocitům méněcennosti a nedostatku úspěchu. </a:t>
            </a:r>
            <a:endParaRPr sz="2400" dirty="0">
              <a:solidFill>
                <a:srgbClr val="222222"/>
              </a:solidFill>
              <a:highlight>
                <a:srgbClr val="FFFFFF"/>
              </a:highlight>
              <a:latin typeface="Calibri"/>
              <a:ea typeface="Calibri"/>
              <a:cs typeface="Calibri"/>
              <a:sym typeface="Calibri"/>
            </a:endParaRPr>
          </a:p>
          <a:p>
            <a:pPr marL="0" lvl="0" indent="0" algn="l" rtl="0">
              <a:lnSpc>
                <a:spcPct val="115000"/>
              </a:lnSpc>
              <a:spcBef>
                <a:spcPts val="1400"/>
              </a:spcBef>
              <a:spcAft>
                <a:spcPts val="0"/>
              </a:spcAft>
              <a:buNone/>
            </a:pPr>
            <a:r>
              <a:rPr lang="cs-CZ" sz="2400" b="1" dirty="0">
                <a:solidFill>
                  <a:schemeClr val="dk1"/>
                </a:solidFill>
                <a:latin typeface="Calibri"/>
                <a:ea typeface="Calibri"/>
                <a:cs typeface="Calibri"/>
                <a:sym typeface="Calibri"/>
              </a:rPr>
              <a:t>Hlavní příznaky (3 klíčové složky podle </a:t>
            </a:r>
            <a:r>
              <a:rPr lang="cs-CZ" sz="2400" b="1" dirty="0" err="1">
                <a:solidFill>
                  <a:schemeClr val="dk1"/>
                </a:solidFill>
                <a:latin typeface="Calibri"/>
                <a:ea typeface="Calibri"/>
                <a:cs typeface="Calibri"/>
                <a:sym typeface="Calibri"/>
              </a:rPr>
              <a:t>Maslachové</a:t>
            </a:r>
            <a:r>
              <a:rPr lang="cs-CZ" sz="2400" b="1" dirty="0">
                <a:solidFill>
                  <a:schemeClr val="dk1"/>
                </a:solidFill>
                <a:latin typeface="Calibri"/>
                <a:ea typeface="Calibri"/>
                <a:cs typeface="Calibri"/>
                <a:sym typeface="Calibri"/>
              </a:rPr>
              <a:t>):</a:t>
            </a:r>
            <a:endParaRPr sz="2400" b="1" dirty="0">
              <a:solidFill>
                <a:schemeClr val="dk1"/>
              </a:solidFill>
              <a:latin typeface="Calibri"/>
              <a:ea typeface="Calibri"/>
              <a:cs typeface="Calibri"/>
              <a:sym typeface="Calibri"/>
            </a:endParaRPr>
          </a:p>
          <a:p>
            <a:pPr marL="457200" lvl="0" indent="-349250" algn="l" rtl="0">
              <a:lnSpc>
                <a:spcPct val="115000"/>
              </a:lnSpc>
              <a:spcBef>
                <a:spcPts val="1200"/>
              </a:spcBef>
              <a:spcAft>
                <a:spcPts val="0"/>
              </a:spcAft>
              <a:buClr>
                <a:schemeClr val="dk1"/>
              </a:buClr>
              <a:buSzPts val="1900"/>
              <a:buAutoNum type="arabicPeriod"/>
            </a:pPr>
            <a:r>
              <a:rPr lang="cs-CZ" sz="2000" b="1" dirty="0">
                <a:solidFill>
                  <a:schemeClr val="dk1"/>
                </a:solidFill>
                <a:latin typeface="Calibri"/>
                <a:ea typeface="Calibri"/>
                <a:cs typeface="Calibri"/>
                <a:sym typeface="Calibri"/>
              </a:rPr>
              <a:t>Emoční vyčerpání</a:t>
            </a:r>
            <a:r>
              <a:rPr lang="cs-CZ" sz="2000" dirty="0">
                <a:solidFill>
                  <a:schemeClr val="dk1"/>
                </a:solidFill>
                <a:latin typeface="Calibri"/>
                <a:ea typeface="Calibri"/>
                <a:cs typeface="Calibri"/>
                <a:sym typeface="Calibri"/>
              </a:rPr>
              <a:t> – pocit, že člověk nemá energii, je unavený a vyčerpaný, ztrácí motivaci.</a:t>
            </a:r>
            <a:endParaRPr sz="2000" dirty="0">
              <a:solidFill>
                <a:schemeClr val="dk1"/>
              </a:solidFill>
              <a:latin typeface="Calibri"/>
              <a:ea typeface="Calibri"/>
              <a:cs typeface="Calibri"/>
              <a:sym typeface="Calibri"/>
            </a:endParaRPr>
          </a:p>
          <a:p>
            <a:pPr marL="457200" lvl="0" indent="-349250" algn="l" rtl="0">
              <a:lnSpc>
                <a:spcPct val="115000"/>
              </a:lnSpc>
              <a:spcBef>
                <a:spcPts val="0"/>
              </a:spcBef>
              <a:spcAft>
                <a:spcPts val="0"/>
              </a:spcAft>
              <a:buClr>
                <a:schemeClr val="dk1"/>
              </a:buClr>
              <a:buSzPts val="1900"/>
              <a:buAutoNum type="arabicPeriod"/>
            </a:pPr>
            <a:r>
              <a:rPr lang="cs-CZ" sz="2000" b="1" dirty="0">
                <a:solidFill>
                  <a:schemeClr val="dk1"/>
                </a:solidFill>
                <a:latin typeface="Calibri"/>
                <a:ea typeface="Calibri"/>
                <a:cs typeface="Calibri"/>
                <a:sym typeface="Calibri"/>
              </a:rPr>
              <a:t>Depersonalizace / cynismus</a:t>
            </a:r>
            <a:r>
              <a:rPr lang="cs-CZ" sz="2000" dirty="0">
                <a:solidFill>
                  <a:schemeClr val="dk1"/>
                </a:solidFill>
                <a:latin typeface="Calibri"/>
                <a:ea typeface="Calibri"/>
                <a:cs typeface="Calibri"/>
                <a:sym typeface="Calibri"/>
              </a:rPr>
              <a:t> – odtažitý, cynický nebo negativní postoj k práci a lidem, se kterými pracuje.</a:t>
            </a:r>
            <a:endParaRPr sz="2000" dirty="0">
              <a:solidFill>
                <a:schemeClr val="dk1"/>
              </a:solidFill>
              <a:latin typeface="Calibri"/>
              <a:ea typeface="Calibri"/>
              <a:cs typeface="Calibri"/>
              <a:sym typeface="Calibri"/>
            </a:endParaRPr>
          </a:p>
          <a:p>
            <a:pPr marL="457200" lvl="0" indent="-349250" algn="l" rtl="0">
              <a:lnSpc>
                <a:spcPct val="115000"/>
              </a:lnSpc>
              <a:spcBef>
                <a:spcPts val="0"/>
              </a:spcBef>
              <a:spcAft>
                <a:spcPts val="0"/>
              </a:spcAft>
              <a:buClr>
                <a:schemeClr val="dk1"/>
              </a:buClr>
              <a:buSzPts val="1900"/>
              <a:buAutoNum type="arabicPeriod"/>
            </a:pPr>
            <a:r>
              <a:rPr lang="cs-CZ" sz="2000" b="1" dirty="0">
                <a:solidFill>
                  <a:schemeClr val="dk1"/>
                </a:solidFill>
                <a:latin typeface="Calibri"/>
                <a:ea typeface="Calibri"/>
                <a:cs typeface="Calibri"/>
                <a:sym typeface="Calibri"/>
              </a:rPr>
              <a:t>Snížený pocit osobní efektivity</a:t>
            </a:r>
            <a:r>
              <a:rPr lang="cs-CZ" sz="2000" dirty="0">
                <a:solidFill>
                  <a:schemeClr val="dk1"/>
                </a:solidFill>
                <a:latin typeface="Calibri"/>
                <a:ea typeface="Calibri"/>
                <a:cs typeface="Calibri"/>
                <a:sym typeface="Calibri"/>
              </a:rPr>
              <a:t> – pocit, že práce nemá smysl, že člověk nic nezvládá a nedosahuje výsledků.</a:t>
            </a:r>
            <a:endParaRPr sz="2000" dirty="0">
              <a:solidFill>
                <a:schemeClr val="dk1"/>
              </a:solidFill>
              <a:latin typeface="Calibri"/>
              <a:ea typeface="Calibri"/>
              <a:cs typeface="Calibri"/>
              <a:sym typeface="Calibri"/>
            </a:endParaRPr>
          </a:p>
          <a:p>
            <a:pPr marL="0" lvl="0" indent="0" algn="l" rtl="0">
              <a:spcBef>
                <a:spcPts val="1200"/>
              </a:spcBef>
              <a:spcAft>
                <a:spcPts val="0"/>
              </a:spcAft>
              <a:buNone/>
            </a:pPr>
            <a:endParaRPr dirty="0">
              <a:solidFill>
                <a:srgbClr val="2F2F61"/>
              </a:solidFill>
              <a:latin typeface="Calibri"/>
              <a:ea typeface="Calibri"/>
              <a:cs typeface="Calibri"/>
              <a:sym typeface="Calibri"/>
            </a:endParaRPr>
          </a:p>
          <a:p>
            <a:pPr marL="0" lvl="0" indent="0" algn="l" rtl="0">
              <a:spcBef>
                <a:spcPts val="0"/>
              </a:spcBef>
              <a:spcAft>
                <a:spcPts val="0"/>
              </a:spcAft>
              <a:buNone/>
            </a:pPr>
            <a:endParaRPr dirty="0">
              <a:solidFill>
                <a:srgbClr val="2F2F61"/>
              </a:solidFill>
              <a:latin typeface="Calibri"/>
              <a:ea typeface="Calibri"/>
              <a:cs typeface="Calibri"/>
              <a:sym typeface="Calibri"/>
            </a:endParaRPr>
          </a:p>
          <a:p>
            <a:pPr marL="0" lvl="0" indent="0" algn="l" rtl="0">
              <a:spcBef>
                <a:spcPts val="0"/>
              </a:spcBef>
              <a:spcAft>
                <a:spcPts val="0"/>
              </a:spcAft>
              <a:buNone/>
            </a:pPr>
            <a:endParaRPr dirty="0">
              <a:solidFill>
                <a:srgbClr val="2F2F61"/>
              </a:solidFill>
              <a:latin typeface="Calibri"/>
              <a:ea typeface="Calibri"/>
              <a:cs typeface="Calibri"/>
              <a:sym typeface="Calibri"/>
            </a:endParaRPr>
          </a:p>
          <a:p>
            <a:pPr marL="0" lvl="0" indent="0" algn="l" rtl="0">
              <a:spcBef>
                <a:spcPts val="0"/>
              </a:spcBef>
              <a:spcAft>
                <a:spcPts val="0"/>
              </a:spcAft>
              <a:buNone/>
            </a:pPr>
            <a:endParaRPr dirty="0">
              <a:solidFill>
                <a:srgbClr val="2F2F61"/>
              </a:solidFill>
              <a:latin typeface="Calibri"/>
              <a:ea typeface="Calibri"/>
              <a:cs typeface="Calibri"/>
              <a:sym typeface="Calibri"/>
            </a:endParaRPr>
          </a:p>
        </p:txBody>
      </p:sp>
      <p:sp>
        <p:nvSpPr>
          <p:cNvPr id="902" name="Google Shape;902;g381c73d6a0b_0_0"/>
          <p:cNvSpPr txBox="1"/>
          <p:nvPr/>
        </p:nvSpPr>
        <p:spPr>
          <a:xfrm>
            <a:off x="5975750" y="5834600"/>
            <a:ext cx="6058200" cy="4824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cs-CZ" sz="1500">
                <a:solidFill>
                  <a:schemeClr val="dk1"/>
                </a:solidFill>
                <a:latin typeface="Calibri"/>
                <a:ea typeface="Calibri"/>
                <a:cs typeface="Calibri"/>
                <a:sym typeface="Calibri"/>
              </a:rPr>
              <a:t>zdroj:</a:t>
            </a:r>
            <a:r>
              <a:rPr lang="cs-CZ" sz="1700">
                <a:solidFill>
                  <a:schemeClr val="dk1"/>
                </a:solidFill>
                <a:latin typeface="Calibri"/>
                <a:ea typeface="Calibri"/>
                <a:cs typeface="Calibri"/>
                <a:sym typeface="Calibri"/>
              </a:rPr>
              <a:t> </a:t>
            </a:r>
            <a:r>
              <a:rPr lang="cs-CZ" sz="1100" u="sng">
                <a:solidFill>
                  <a:schemeClr val="hlink"/>
                </a:solidFill>
                <a:hlinkClick r:id="rId3"/>
              </a:rPr>
              <a:t>https://www.mindgarden.com/117-maslach-burnout-inventory-mbi</a:t>
            </a:r>
            <a:endParaRPr sz="2800">
              <a:solidFill>
                <a:schemeClr val="dk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g38466d4a1cf_0_0"/>
          <p:cNvSpPr txBox="1">
            <a:spLocks noGrp="1"/>
          </p:cNvSpPr>
          <p:nvPr>
            <p:ph type="title"/>
          </p:nvPr>
        </p:nvSpPr>
        <p:spPr>
          <a:xfrm>
            <a:off x="587200" y="384810"/>
            <a:ext cx="9303000" cy="955800"/>
          </a:xfrm>
          <a:prstGeom prst="rect">
            <a:avLst/>
          </a:prstGeom>
          <a:noFill/>
          <a:ln>
            <a:noFill/>
          </a:ln>
        </p:spPr>
        <p:txBody>
          <a:bodyPr spcFirstLastPara="1" wrap="square" lIns="91425" tIns="45700" rIns="91425" bIns="45700" anchor="ctr" anchorCtr="0">
            <a:normAutofit/>
          </a:bodyPr>
          <a:lstStyle/>
          <a:p>
            <a:pPr marL="0" lvl="0" indent="0" algn="l" rtl="0">
              <a:spcBef>
                <a:spcPts val="1000"/>
              </a:spcBef>
              <a:spcAft>
                <a:spcPts val="0"/>
              </a:spcAft>
              <a:buClr>
                <a:schemeClr val="dk1"/>
              </a:buClr>
              <a:buSzPts val="1100"/>
              <a:buFont typeface="Arial"/>
              <a:buNone/>
            </a:pPr>
            <a:r>
              <a:rPr lang="cs-CZ" sz="3200" b="1">
                <a:solidFill>
                  <a:srgbClr val="3CA4AA"/>
                </a:solidFill>
              </a:rPr>
              <a:t>Syndrom vyhoření a jeho prevence</a:t>
            </a:r>
            <a:endParaRPr sz="3200" b="1">
              <a:solidFill>
                <a:srgbClr val="3CA4AA"/>
              </a:solidFill>
            </a:endParaRPr>
          </a:p>
        </p:txBody>
      </p:sp>
      <p:sp>
        <p:nvSpPr>
          <p:cNvPr id="908" name="Google Shape;908;g38466d4a1cf_0_0"/>
          <p:cNvSpPr txBox="1"/>
          <p:nvPr/>
        </p:nvSpPr>
        <p:spPr>
          <a:xfrm>
            <a:off x="328850" y="1846325"/>
            <a:ext cx="6966472" cy="4426310"/>
          </a:xfrm>
          <a:prstGeom prst="rect">
            <a:avLst/>
          </a:prstGeom>
          <a:noFill/>
          <a:ln w="9525" cap="flat" cmpd="sng">
            <a:solidFill>
              <a:schemeClr val="accent6"/>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1400"/>
              </a:spcBef>
              <a:spcAft>
                <a:spcPts val="0"/>
              </a:spcAft>
              <a:buNone/>
            </a:pPr>
            <a:r>
              <a:rPr lang="cs-CZ" sz="2000" b="1" dirty="0">
                <a:solidFill>
                  <a:schemeClr val="dk1"/>
                </a:solidFill>
                <a:latin typeface="Calibri"/>
                <a:ea typeface="Calibri"/>
                <a:cs typeface="Calibri"/>
                <a:sym typeface="Calibri"/>
              </a:rPr>
              <a:t>Varovné signály:</a:t>
            </a:r>
            <a:endParaRPr sz="2000" b="1" dirty="0">
              <a:solidFill>
                <a:schemeClr val="dk1"/>
              </a:solidFill>
              <a:latin typeface="Calibri"/>
              <a:ea typeface="Calibri"/>
              <a:cs typeface="Calibri"/>
              <a:sym typeface="Calibri"/>
            </a:endParaRPr>
          </a:p>
          <a:p>
            <a:pPr marL="457200" lvl="0" indent="-330200" algn="l" rtl="0">
              <a:lnSpc>
                <a:spcPct val="115000"/>
              </a:lnSpc>
              <a:spcBef>
                <a:spcPts val="1200"/>
              </a:spcBef>
              <a:spcAft>
                <a:spcPts val="0"/>
              </a:spcAft>
              <a:buClr>
                <a:schemeClr val="dk1"/>
              </a:buClr>
              <a:buSzPts val="1600"/>
              <a:buFont typeface="Calibri"/>
              <a:buChar char="●"/>
            </a:pPr>
            <a:r>
              <a:rPr lang="cs-CZ" sz="1800" dirty="0">
                <a:solidFill>
                  <a:schemeClr val="dk1"/>
                </a:solidFill>
                <a:latin typeface="Calibri"/>
                <a:ea typeface="Calibri"/>
                <a:cs typeface="Calibri"/>
                <a:sym typeface="Calibri"/>
              </a:rPr>
              <a:t>chronická únava, poruchy spánku, časté nemoci, bolesti hlavy či zad,</a:t>
            </a:r>
            <a:endParaRPr sz="1800" dirty="0">
              <a:solidFill>
                <a:schemeClr val="dk1"/>
              </a:solidFill>
              <a:latin typeface="Calibri"/>
              <a:ea typeface="Calibri"/>
              <a:cs typeface="Calibri"/>
              <a:sym typeface="Calibri"/>
            </a:endParaRPr>
          </a:p>
          <a:p>
            <a:pPr marL="457200" lvl="0" indent="-330200" algn="l" rtl="0">
              <a:lnSpc>
                <a:spcPct val="115000"/>
              </a:lnSpc>
              <a:spcBef>
                <a:spcPts val="0"/>
              </a:spcBef>
              <a:spcAft>
                <a:spcPts val="0"/>
              </a:spcAft>
              <a:buClr>
                <a:schemeClr val="dk1"/>
              </a:buClr>
              <a:buSzPts val="1600"/>
              <a:buFont typeface="Calibri"/>
              <a:buChar char="●"/>
            </a:pPr>
            <a:r>
              <a:rPr lang="cs-CZ" sz="1800" dirty="0">
                <a:solidFill>
                  <a:schemeClr val="dk1"/>
                </a:solidFill>
                <a:latin typeface="Calibri"/>
                <a:ea typeface="Calibri"/>
                <a:cs typeface="Calibri"/>
                <a:sym typeface="Calibri"/>
              </a:rPr>
              <a:t>ztráta zájmu o práci, pocity frustrace, podrážděnost,</a:t>
            </a:r>
            <a:endParaRPr sz="1800" dirty="0">
              <a:solidFill>
                <a:schemeClr val="dk1"/>
              </a:solidFill>
              <a:latin typeface="Calibri"/>
              <a:ea typeface="Calibri"/>
              <a:cs typeface="Calibri"/>
              <a:sym typeface="Calibri"/>
            </a:endParaRPr>
          </a:p>
          <a:p>
            <a:pPr marL="457200" lvl="0" indent="-330200" algn="l" rtl="0">
              <a:lnSpc>
                <a:spcPct val="115000"/>
              </a:lnSpc>
              <a:spcBef>
                <a:spcPts val="0"/>
              </a:spcBef>
              <a:spcAft>
                <a:spcPts val="0"/>
              </a:spcAft>
              <a:buClr>
                <a:schemeClr val="dk1"/>
              </a:buClr>
              <a:buSzPts val="1600"/>
              <a:buFont typeface="Calibri"/>
              <a:buChar char="●"/>
            </a:pPr>
            <a:r>
              <a:rPr lang="cs-CZ" sz="1800" dirty="0">
                <a:solidFill>
                  <a:schemeClr val="dk1"/>
                </a:solidFill>
                <a:latin typeface="Calibri"/>
                <a:ea typeface="Calibri"/>
                <a:cs typeface="Calibri"/>
                <a:sym typeface="Calibri"/>
              </a:rPr>
              <a:t>zanedbávání sebe i sociálních vztahů,</a:t>
            </a:r>
            <a:endParaRPr sz="1800" dirty="0">
              <a:solidFill>
                <a:schemeClr val="dk1"/>
              </a:solidFill>
              <a:latin typeface="Calibri"/>
              <a:ea typeface="Calibri"/>
              <a:cs typeface="Calibri"/>
              <a:sym typeface="Calibri"/>
            </a:endParaRPr>
          </a:p>
          <a:p>
            <a:pPr marL="457200" lvl="0" indent="-330200" algn="l" rtl="0">
              <a:lnSpc>
                <a:spcPct val="115000"/>
              </a:lnSpc>
              <a:spcBef>
                <a:spcPts val="0"/>
              </a:spcBef>
              <a:spcAft>
                <a:spcPts val="0"/>
              </a:spcAft>
              <a:buClr>
                <a:schemeClr val="dk1"/>
              </a:buClr>
              <a:buSzPts val="1600"/>
              <a:buFont typeface="Calibri"/>
              <a:buChar char="●"/>
            </a:pPr>
            <a:r>
              <a:rPr lang="cs-CZ" sz="1800" dirty="0">
                <a:solidFill>
                  <a:schemeClr val="dk1"/>
                </a:solidFill>
                <a:latin typeface="Calibri"/>
                <a:ea typeface="Calibri"/>
                <a:cs typeface="Calibri"/>
                <a:sym typeface="Calibri"/>
              </a:rPr>
              <a:t>nárůst užívání alkoholu, léků nebo jiných látek ke zvládání stresu.</a:t>
            </a:r>
            <a:endParaRPr sz="1800" dirty="0">
              <a:solidFill>
                <a:schemeClr val="dk1"/>
              </a:solidFill>
              <a:latin typeface="Calibri"/>
              <a:ea typeface="Calibri"/>
              <a:cs typeface="Calibri"/>
              <a:sym typeface="Calibri"/>
            </a:endParaRPr>
          </a:p>
          <a:p>
            <a:pPr marL="0" lvl="0" indent="0" algn="l" rtl="0">
              <a:lnSpc>
                <a:spcPct val="115000"/>
              </a:lnSpc>
              <a:spcBef>
                <a:spcPts val="1400"/>
              </a:spcBef>
              <a:spcAft>
                <a:spcPts val="0"/>
              </a:spcAft>
              <a:buNone/>
            </a:pPr>
            <a:r>
              <a:rPr lang="cs-CZ" sz="2000" b="1" dirty="0">
                <a:solidFill>
                  <a:schemeClr val="dk1"/>
                </a:solidFill>
                <a:latin typeface="Calibri"/>
                <a:ea typeface="Calibri"/>
                <a:cs typeface="Calibri"/>
                <a:sym typeface="Calibri"/>
              </a:rPr>
              <a:t>Rizikové faktory:</a:t>
            </a:r>
            <a:endParaRPr sz="2000" b="1" dirty="0">
              <a:solidFill>
                <a:schemeClr val="dk1"/>
              </a:solidFill>
              <a:latin typeface="Calibri"/>
              <a:ea typeface="Calibri"/>
              <a:cs typeface="Calibri"/>
              <a:sym typeface="Calibri"/>
            </a:endParaRPr>
          </a:p>
          <a:p>
            <a:pPr marL="457200" lvl="0" indent="-330200" algn="l" rtl="0">
              <a:lnSpc>
                <a:spcPct val="115000"/>
              </a:lnSpc>
              <a:spcBef>
                <a:spcPts val="1200"/>
              </a:spcBef>
              <a:spcAft>
                <a:spcPts val="0"/>
              </a:spcAft>
              <a:buClr>
                <a:schemeClr val="dk1"/>
              </a:buClr>
              <a:buSzPts val="1600"/>
              <a:buFont typeface="Calibri"/>
              <a:buChar char="●"/>
            </a:pPr>
            <a:r>
              <a:rPr lang="cs-CZ" sz="1800" dirty="0">
                <a:solidFill>
                  <a:schemeClr val="dk1"/>
                </a:solidFill>
                <a:latin typeface="Calibri"/>
                <a:ea typeface="Calibri"/>
                <a:cs typeface="Calibri"/>
                <a:sym typeface="Calibri"/>
              </a:rPr>
              <a:t>vysoké pracovní nároky vs. nízká míra kontroly,</a:t>
            </a:r>
            <a:endParaRPr sz="1800" dirty="0">
              <a:solidFill>
                <a:schemeClr val="dk1"/>
              </a:solidFill>
              <a:latin typeface="Calibri"/>
              <a:ea typeface="Calibri"/>
              <a:cs typeface="Calibri"/>
              <a:sym typeface="Calibri"/>
            </a:endParaRPr>
          </a:p>
          <a:p>
            <a:pPr marL="457200" lvl="0" indent="-330200" algn="l" rtl="0">
              <a:lnSpc>
                <a:spcPct val="115000"/>
              </a:lnSpc>
              <a:spcBef>
                <a:spcPts val="0"/>
              </a:spcBef>
              <a:spcAft>
                <a:spcPts val="0"/>
              </a:spcAft>
              <a:buClr>
                <a:schemeClr val="dk1"/>
              </a:buClr>
              <a:buSzPts val="1600"/>
              <a:buFont typeface="Calibri"/>
              <a:buChar char="●"/>
            </a:pPr>
            <a:r>
              <a:rPr lang="cs-CZ" sz="1800" dirty="0">
                <a:solidFill>
                  <a:schemeClr val="dk1"/>
                </a:solidFill>
                <a:latin typeface="Calibri"/>
                <a:ea typeface="Calibri"/>
                <a:cs typeface="Calibri"/>
                <a:sym typeface="Calibri"/>
              </a:rPr>
              <a:t>nejasné kompetence, konflikty v týmu, nedostatek podpory,</a:t>
            </a:r>
            <a:endParaRPr sz="1800" dirty="0">
              <a:solidFill>
                <a:schemeClr val="dk1"/>
              </a:solidFill>
              <a:latin typeface="Calibri"/>
              <a:ea typeface="Calibri"/>
              <a:cs typeface="Calibri"/>
              <a:sym typeface="Calibri"/>
            </a:endParaRPr>
          </a:p>
          <a:p>
            <a:pPr marL="457200" lvl="0" indent="-330200" algn="l" rtl="0">
              <a:lnSpc>
                <a:spcPct val="115000"/>
              </a:lnSpc>
              <a:spcBef>
                <a:spcPts val="0"/>
              </a:spcBef>
              <a:spcAft>
                <a:spcPts val="0"/>
              </a:spcAft>
              <a:buClr>
                <a:schemeClr val="dk1"/>
              </a:buClr>
              <a:buSzPts val="1600"/>
              <a:buFont typeface="Calibri"/>
              <a:buChar char="●"/>
            </a:pPr>
            <a:r>
              <a:rPr lang="cs-CZ" sz="1800" dirty="0">
                <a:solidFill>
                  <a:schemeClr val="dk1"/>
                </a:solidFill>
                <a:latin typeface="Calibri"/>
                <a:ea typeface="Calibri"/>
                <a:cs typeface="Calibri"/>
                <a:sym typeface="Calibri"/>
              </a:rPr>
              <a:t>dlouhodobý nedostatek uznání a ocenění,</a:t>
            </a:r>
            <a:endParaRPr sz="1800" dirty="0">
              <a:solidFill>
                <a:schemeClr val="dk1"/>
              </a:solidFill>
              <a:latin typeface="Calibri"/>
              <a:ea typeface="Calibri"/>
              <a:cs typeface="Calibri"/>
              <a:sym typeface="Calibri"/>
            </a:endParaRPr>
          </a:p>
          <a:p>
            <a:pPr marL="457200" lvl="0" indent="-330200" algn="l" rtl="0">
              <a:lnSpc>
                <a:spcPct val="115000"/>
              </a:lnSpc>
              <a:spcBef>
                <a:spcPts val="0"/>
              </a:spcBef>
              <a:spcAft>
                <a:spcPts val="0"/>
              </a:spcAft>
              <a:buClr>
                <a:schemeClr val="dk1"/>
              </a:buClr>
              <a:buSzPts val="1600"/>
              <a:buFont typeface="Calibri"/>
              <a:buChar char="●"/>
            </a:pPr>
            <a:r>
              <a:rPr lang="cs-CZ" sz="1800" dirty="0">
                <a:solidFill>
                  <a:schemeClr val="dk1"/>
                </a:solidFill>
                <a:latin typeface="Calibri"/>
                <a:ea typeface="Calibri"/>
                <a:cs typeface="Calibri"/>
                <a:sym typeface="Calibri"/>
              </a:rPr>
              <a:t>osobnostní rysy (perfekcionismus, silný smysl pro povinnost).</a:t>
            </a:r>
            <a:endParaRPr sz="1600" dirty="0">
              <a:latin typeface="Calibri"/>
              <a:ea typeface="Calibri"/>
              <a:cs typeface="Calibri"/>
              <a:sym typeface="Calibri"/>
            </a:endParaRPr>
          </a:p>
        </p:txBody>
      </p:sp>
      <p:pic>
        <p:nvPicPr>
          <p:cNvPr id="909" name="Google Shape;909;g38466d4a1cf_0_0"/>
          <p:cNvPicPr preferRelativeResize="0"/>
          <p:nvPr/>
        </p:nvPicPr>
        <p:blipFill rotWithShape="1">
          <a:blip r:embed="rId3">
            <a:alphaModFix/>
          </a:blip>
          <a:srcRect/>
          <a:stretch/>
        </p:blipFill>
        <p:spPr>
          <a:xfrm>
            <a:off x="8085650" y="1626325"/>
            <a:ext cx="3094850" cy="434942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g38466d4a1cf_0_44"/>
          <p:cNvSpPr txBox="1">
            <a:spLocks noGrp="1"/>
          </p:cNvSpPr>
          <p:nvPr>
            <p:ph type="title"/>
          </p:nvPr>
        </p:nvSpPr>
        <p:spPr>
          <a:xfrm>
            <a:off x="587200" y="384810"/>
            <a:ext cx="9303000" cy="955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cs-CZ" dirty="0">
                <a:solidFill>
                  <a:schemeClr val="accent5"/>
                </a:solidFill>
              </a:rPr>
              <a:t>Jak jste na tom Vy?</a:t>
            </a:r>
            <a:endParaRPr dirty="0">
              <a:solidFill>
                <a:schemeClr val="accent5"/>
              </a:solidFill>
            </a:endParaRPr>
          </a:p>
        </p:txBody>
      </p:sp>
      <p:sp>
        <p:nvSpPr>
          <p:cNvPr id="3" name="Zástupný symbol pro text 2">
            <a:extLst>
              <a:ext uri="{FF2B5EF4-FFF2-40B4-BE49-F238E27FC236}">
                <a16:creationId xmlns:a16="http://schemas.microsoft.com/office/drawing/2014/main" id="{3A729429-BA19-4BB9-9A58-B3CCF1B74D56}"/>
              </a:ext>
            </a:extLst>
          </p:cNvPr>
          <p:cNvSpPr>
            <a:spLocks noGrp="1"/>
          </p:cNvSpPr>
          <p:nvPr>
            <p:ph type="body" idx="1"/>
          </p:nvPr>
        </p:nvSpPr>
        <p:spPr>
          <a:xfrm>
            <a:off x="388416" y="1416364"/>
            <a:ext cx="5853357" cy="3520332"/>
          </a:xfrm>
        </p:spPr>
        <p:txBody>
          <a:bodyPr>
            <a:noAutofit/>
          </a:bodyPr>
          <a:lstStyle/>
          <a:p>
            <a:pPr marL="114300" lvl="0" indent="0">
              <a:buNone/>
            </a:pPr>
            <a:r>
              <a:rPr lang="cs-CZ" sz="2200" b="1" dirty="0"/>
              <a:t>ŠKÁLA: </a:t>
            </a:r>
          </a:p>
          <a:p>
            <a:pPr marL="114300" lvl="0" indent="0">
              <a:buNone/>
            </a:pPr>
            <a:r>
              <a:rPr lang="cs-CZ" sz="2200" b="1" dirty="0"/>
              <a:t>Nikdy (0), Občas (1), Často (2), Téměř vždy (3)</a:t>
            </a:r>
          </a:p>
          <a:p>
            <a:pPr marL="536575" lvl="0" indent="-422275">
              <a:buFont typeface="+mj-lt"/>
              <a:buAutoNum type="arabicPeriod"/>
            </a:pPr>
            <a:r>
              <a:rPr lang="cs-CZ" sz="2200" dirty="0"/>
              <a:t>Připadám si vyčerpaně.</a:t>
            </a:r>
            <a:endParaRPr lang="en-US" sz="2200" dirty="0"/>
          </a:p>
          <a:p>
            <a:pPr marL="536575" lvl="0" indent="-422275">
              <a:buFont typeface="+mj-lt"/>
              <a:buAutoNum type="arabicPeriod"/>
            </a:pPr>
            <a:r>
              <a:rPr lang="cs-CZ" sz="2200" dirty="0"/>
              <a:t>Ráno se mi nechce vstávat do práce.</a:t>
            </a:r>
            <a:endParaRPr lang="en-US" sz="2200" dirty="0"/>
          </a:p>
          <a:p>
            <a:pPr marL="536575" lvl="0" indent="-422275">
              <a:buFont typeface="+mj-lt"/>
              <a:buAutoNum type="arabicPeriod"/>
            </a:pPr>
            <a:r>
              <a:rPr lang="cs-CZ" sz="2200" dirty="0"/>
              <a:t>Cítím, že práce mě už netěší.</a:t>
            </a:r>
            <a:endParaRPr lang="en-US" sz="2200" dirty="0"/>
          </a:p>
          <a:p>
            <a:pPr marL="536575" lvl="0" indent="-422275">
              <a:buFont typeface="+mj-lt"/>
              <a:buAutoNum type="arabicPeriod"/>
            </a:pPr>
            <a:r>
              <a:rPr lang="cs-CZ" sz="2200" dirty="0"/>
              <a:t>Mám pocit, že toho na mě je příliš.</a:t>
            </a:r>
            <a:endParaRPr lang="en-US" sz="2200" dirty="0"/>
          </a:p>
          <a:p>
            <a:pPr marL="536575" lvl="0" indent="-422275">
              <a:buFont typeface="+mj-lt"/>
              <a:buAutoNum type="arabicPeriod"/>
            </a:pPr>
            <a:r>
              <a:rPr lang="cs-CZ" sz="2200" dirty="0"/>
              <a:t>Pracuji „na autopilota“, bez radosti. </a:t>
            </a:r>
            <a:endParaRPr lang="en-US" sz="2200" dirty="0"/>
          </a:p>
          <a:p>
            <a:pPr marL="536575" lvl="0" indent="-422275">
              <a:buFont typeface="+mj-lt"/>
              <a:buAutoNum type="arabicPeriod"/>
            </a:pPr>
            <a:r>
              <a:rPr lang="cs-CZ" sz="2200" dirty="0"/>
              <a:t>Cítím se cynicky vůči klientům/uživatelům.</a:t>
            </a:r>
            <a:endParaRPr lang="en-US" sz="2200" dirty="0"/>
          </a:p>
          <a:p>
            <a:pPr marL="536575" lvl="0" indent="-422275">
              <a:buFont typeface="+mj-lt"/>
              <a:buAutoNum type="arabicPeriod"/>
            </a:pPr>
            <a:r>
              <a:rPr lang="cs-CZ" sz="2200" dirty="0"/>
              <a:t>Mám pocit, že nedosahuji výsledků.</a:t>
            </a:r>
            <a:endParaRPr lang="en-US" sz="2200" dirty="0"/>
          </a:p>
          <a:p>
            <a:pPr marL="536575" lvl="0" indent="-422275">
              <a:buFont typeface="+mj-lt"/>
              <a:buAutoNum type="arabicPeriod"/>
            </a:pPr>
            <a:r>
              <a:rPr lang="cs-CZ" sz="2200" dirty="0"/>
              <a:t>Mívám bolesti hlavy, nespavost, žaludeční obtíže.</a:t>
            </a:r>
            <a:endParaRPr lang="en-US" sz="2200" dirty="0"/>
          </a:p>
          <a:p>
            <a:endParaRPr lang="en-US" sz="2200" dirty="0"/>
          </a:p>
        </p:txBody>
      </p:sp>
      <p:sp>
        <p:nvSpPr>
          <p:cNvPr id="8" name="Zástupný symbol pro text 2">
            <a:extLst>
              <a:ext uri="{FF2B5EF4-FFF2-40B4-BE49-F238E27FC236}">
                <a16:creationId xmlns:a16="http://schemas.microsoft.com/office/drawing/2014/main" id="{A7201B61-BD69-4102-8405-AF36EAC75AFC}"/>
              </a:ext>
            </a:extLst>
          </p:cNvPr>
          <p:cNvSpPr txBox="1">
            <a:spLocks/>
          </p:cNvSpPr>
          <p:nvPr/>
        </p:nvSpPr>
        <p:spPr>
          <a:xfrm>
            <a:off x="6096000" y="1378487"/>
            <a:ext cx="5508800" cy="352033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71500" indent="-457200">
              <a:buFont typeface="+mj-lt"/>
              <a:buAutoNum type="arabicPeriod" startAt="9"/>
            </a:pPr>
            <a:r>
              <a:rPr lang="cs-CZ" sz="2200" dirty="0"/>
              <a:t>V práci mě často přepadá podrážděnost.</a:t>
            </a:r>
            <a:endParaRPr lang="en-US" sz="2200" dirty="0"/>
          </a:p>
          <a:p>
            <a:pPr marL="571500" indent="-457200">
              <a:buFont typeface="+mj-lt"/>
              <a:buAutoNum type="arabicPeriod" startAt="9"/>
            </a:pPr>
            <a:r>
              <a:rPr lang="cs-CZ" sz="2200" dirty="0"/>
              <a:t>Stále častěji uvažuji o změně profese.</a:t>
            </a:r>
            <a:endParaRPr lang="en-US" sz="2200" dirty="0"/>
          </a:p>
          <a:p>
            <a:pPr marL="571500" indent="-457200">
              <a:buFont typeface="+mj-lt"/>
              <a:buAutoNum type="arabicPeriod" startAt="11"/>
            </a:pPr>
            <a:r>
              <a:rPr lang="cs-CZ" sz="2200" dirty="0"/>
              <a:t>Cítím, že se mi nedostává uznání.</a:t>
            </a:r>
            <a:endParaRPr lang="en-US" sz="2200" dirty="0"/>
          </a:p>
          <a:p>
            <a:pPr marL="571500" indent="-457200">
              <a:buFont typeface="+mj-lt"/>
              <a:buAutoNum type="arabicPeriod" startAt="11"/>
            </a:pPr>
            <a:r>
              <a:rPr lang="cs-CZ" sz="2200" dirty="0"/>
              <a:t>Jsem emočně otupělý/á.</a:t>
            </a:r>
            <a:endParaRPr lang="en-US" sz="2200" dirty="0"/>
          </a:p>
          <a:p>
            <a:pPr marL="571500" indent="-457200">
              <a:buFont typeface="+mj-lt"/>
              <a:buAutoNum type="arabicPeriod" startAt="11"/>
            </a:pPr>
            <a:r>
              <a:rPr lang="cs-CZ" sz="2200" dirty="0"/>
              <a:t>Často se přetěžuji.</a:t>
            </a:r>
            <a:endParaRPr lang="en-US" sz="2200" dirty="0"/>
          </a:p>
          <a:p>
            <a:pPr marL="571500" indent="-457200">
              <a:buFont typeface="+mj-lt"/>
              <a:buAutoNum type="arabicPeriod" startAt="11"/>
            </a:pPr>
            <a:r>
              <a:rPr lang="cs-CZ" sz="2200" dirty="0"/>
              <a:t>Mám málo energie pro rodinu a přátele.</a:t>
            </a:r>
            <a:endParaRPr lang="en-US" sz="2200" dirty="0"/>
          </a:p>
          <a:p>
            <a:pPr marL="571500" indent="-457200">
              <a:buFont typeface="+mj-lt"/>
              <a:buAutoNum type="arabicPeriod" startAt="11"/>
            </a:pPr>
            <a:r>
              <a:rPr lang="cs-CZ" sz="2200" dirty="0"/>
              <a:t>Často cítím bezmoc.</a:t>
            </a:r>
            <a:endParaRPr lang="en-US" sz="2200" dirty="0"/>
          </a:p>
          <a:p>
            <a:pPr marL="571500" indent="-457200">
              <a:buFont typeface="+mj-lt"/>
              <a:buAutoNum type="arabicPeriod" startAt="11"/>
            </a:pPr>
            <a:r>
              <a:rPr lang="cs-CZ" sz="2200" dirty="0"/>
              <a:t>Vyhýbám se kolegům a kontaktům.</a:t>
            </a:r>
            <a:endParaRPr lang="en-US" sz="2200" dirty="0"/>
          </a:p>
          <a:p>
            <a:pPr marL="571500" indent="-457200">
              <a:buFont typeface="+mj-lt"/>
              <a:buAutoNum type="arabicPeriod" startAt="11"/>
            </a:pPr>
            <a:r>
              <a:rPr lang="cs-CZ" sz="2200" dirty="0"/>
              <a:t>Často cítím úzkost nebo smutek.</a:t>
            </a:r>
            <a:endParaRPr lang="en-US" sz="2200" dirty="0"/>
          </a:p>
          <a:p>
            <a:pPr marL="571500" indent="-457200">
              <a:buFont typeface="+mj-lt"/>
              <a:buAutoNum type="arabicPeriod" startAt="11"/>
            </a:pPr>
            <a:r>
              <a:rPr lang="cs-CZ" sz="2200" dirty="0"/>
              <a:t>Užívám více alkoholu, léků nebo kávy.</a:t>
            </a:r>
            <a:endParaRPr lang="en-US" sz="2200" dirty="0"/>
          </a:p>
          <a:p>
            <a:pPr marL="571500" indent="-457200">
              <a:buFont typeface="+mj-lt"/>
              <a:buAutoNum type="arabicPeriod" startAt="11"/>
            </a:pPr>
            <a:r>
              <a:rPr lang="cs-CZ" sz="2200" dirty="0"/>
              <a:t>Mám pocit, že moje práce nedává smysl.</a:t>
            </a:r>
            <a:endParaRPr lang="en-US" sz="2200" dirty="0"/>
          </a:p>
          <a:p>
            <a:pPr marL="571500" indent="-457200">
              <a:buFont typeface="+mj-lt"/>
              <a:buAutoNum type="arabicPeriod" startAt="11"/>
            </a:pPr>
            <a:r>
              <a:rPr lang="cs-CZ" sz="2200" dirty="0"/>
              <a:t>Často se cítím unavený/á i po odpočinku.</a:t>
            </a:r>
            <a:endParaRPr lang="en-US" sz="2200" dirty="0"/>
          </a:p>
          <a:p>
            <a:endParaRPr lang="en-US" sz="22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g38466d4a1cf_0_44"/>
          <p:cNvSpPr txBox="1">
            <a:spLocks noGrp="1"/>
          </p:cNvSpPr>
          <p:nvPr>
            <p:ph type="title"/>
          </p:nvPr>
        </p:nvSpPr>
        <p:spPr>
          <a:xfrm>
            <a:off x="587200" y="384810"/>
            <a:ext cx="9303000" cy="955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cs-CZ">
                <a:solidFill>
                  <a:schemeClr val="accent5"/>
                </a:solidFill>
              </a:rPr>
              <a:t>Jak jste na tom Vy?</a:t>
            </a:r>
            <a:endParaRPr>
              <a:solidFill>
                <a:schemeClr val="accent5"/>
              </a:solidFill>
            </a:endParaRPr>
          </a:p>
        </p:txBody>
      </p:sp>
      <p:sp>
        <p:nvSpPr>
          <p:cNvPr id="916" name="Google Shape;916;g38466d4a1cf_0_44"/>
          <p:cNvSpPr txBox="1">
            <a:spLocks noGrp="1"/>
          </p:cNvSpPr>
          <p:nvPr>
            <p:ph type="body" idx="1"/>
          </p:nvPr>
        </p:nvSpPr>
        <p:spPr>
          <a:xfrm>
            <a:off x="457825" y="3493690"/>
            <a:ext cx="10766700" cy="2598000"/>
          </a:xfrm>
          <a:prstGeom prst="rect">
            <a:avLst/>
          </a:prstGeom>
        </p:spPr>
        <p:txBody>
          <a:bodyPr spcFirstLastPara="1" wrap="square" lIns="91425" tIns="45700" rIns="91425" bIns="45700" anchor="t" anchorCtr="0">
            <a:normAutofit lnSpcReduction="10000"/>
          </a:bodyPr>
          <a:lstStyle/>
          <a:p>
            <a:pPr marL="0" lvl="0" indent="0" algn="l" rtl="0">
              <a:lnSpc>
                <a:spcPct val="115000"/>
              </a:lnSpc>
              <a:spcBef>
                <a:spcPts val="1200"/>
              </a:spcBef>
              <a:spcAft>
                <a:spcPts val="0"/>
              </a:spcAft>
              <a:buNone/>
            </a:pPr>
            <a:endParaRPr/>
          </a:p>
          <a:p>
            <a:pPr marL="0" lvl="0" indent="0" algn="l" rtl="0">
              <a:spcBef>
                <a:spcPts val="12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r>
              <a:rPr lang="cs-CZ" sz="2300"/>
              <a:t>Kde se otestovat online: Nevyhasni </a:t>
            </a:r>
            <a:r>
              <a:rPr lang="cs-CZ" sz="2100" u="sng">
                <a:solidFill>
                  <a:schemeClr val="hlink"/>
                </a:solidFill>
                <a:latin typeface="Arial"/>
                <a:ea typeface="Arial"/>
                <a:cs typeface="Arial"/>
                <a:sym typeface="Arial"/>
                <a:hlinkClick r:id="rId3"/>
              </a:rPr>
              <a:t>https://www.nevyhasni.cz/start-testu</a:t>
            </a:r>
            <a:endParaRPr sz="2100"/>
          </a:p>
        </p:txBody>
      </p:sp>
      <p:sp>
        <p:nvSpPr>
          <p:cNvPr id="917" name="Google Shape;917;g38466d4a1cf_0_44"/>
          <p:cNvSpPr txBox="1"/>
          <p:nvPr/>
        </p:nvSpPr>
        <p:spPr>
          <a:xfrm>
            <a:off x="658750" y="1588050"/>
            <a:ext cx="3446700" cy="2764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cs-CZ" sz="2700" b="1" dirty="0">
                <a:solidFill>
                  <a:schemeClr val="dk1"/>
                </a:solidFill>
                <a:latin typeface="Calibri"/>
                <a:ea typeface="Calibri"/>
                <a:cs typeface="Calibri"/>
                <a:sym typeface="Calibri"/>
              </a:rPr>
              <a:t>Škála: </a:t>
            </a:r>
            <a:endParaRPr sz="2700" b="1" dirty="0">
              <a:solidFill>
                <a:schemeClr val="dk1"/>
              </a:solidFill>
              <a:latin typeface="Calibri"/>
              <a:ea typeface="Calibri"/>
              <a:cs typeface="Calibri"/>
              <a:sym typeface="Calibri"/>
            </a:endParaRPr>
          </a:p>
          <a:p>
            <a:pPr marL="0" lvl="0" indent="457200" algn="l" rtl="0">
              <a:lnSpc>
                <a:spcPct val="115000"/>
              </a:lnSpc>
              <a:spcBef>
                <a:spcPts val="1200"/>
              </a:spcBef>
              <a:spcAft>
                <a:spcPts val="0"/>
              </a:spcAft>
              <a:buNone/>
            </a:pPr>
            <a:r>
              <a:rPr lang="cs-CZ" sz="2400" dirty="0">
                <a:solidFill>
                  <a:schemeClr val="dk1"/>
                </a:solidFill>
                <a:latin typeface="Calibri"/>
                <a:ea typeface="Calibri"/>
                <a:cs typeface="Calibri"/>
                <a:sym typeface="Calibri"/>
              </a:rPr>
              <a:t>0 = nikdy</a:t>
            </a:r>
            <a:endParaRPr sz="2400" dirty="0">
              <a:solidFill>
                <a:schemeClr val="dk1"/>
              </a:solidFill>
              <a:latin typeface="Calibri"/>
              <a:ea typeface="Calibri"/>
              <a:cs typeface="Calibri"/>
              <a:sym typeface="Calibri"/>
            </a:endParaRPr>
          </a:p>
          <a:p>
            <a:pPr marL="457200" lvl="0" indent="0" algn="l" rtl="0">
              <a:lnSpc>
                <a:spcPct val="115000"/>
              </a:lnSpc>
              <a:spcBef>
                <a:spcPts val="1200"/>
              </a:spcBef>
              <a:spcAft>
                <a:spcPts val="0"/>
              </a:spcAft>
              <a:buNone/>
            </a:pPr>
            <a:r>
              <a:rPr lang="cs-CZ" sz="2400" dirty="0">
                <a:solidFill>
                  <a:schemeClr val="dk1"/>
                </a:solidFill>
                <a:latin typeface="Calibri"/>
                <a:ea typeface="Calibri"/>
                <a:cs typeface="Calibri"/>
                <a:sym typeface="Calibri"/>
              </a:rPr>
              <a:t>1 = občas</a:t>
            </a:r>
            <a:endParaRPr sz="2400" dirty="0">
              <a:solidFill>
                <a:schemeClr val="dk1"/>
              </a:solidFill>
              <a:latin typeface="Calibri"/>
              <a:ea typeface="Calibri"/>
              <a:cs typeface="Calibri"/>
              <a:sym typeface="Calibri"/>
            </a:endParaRPr>
          </a:p>
          <a:p>
            <a:pPr marL="457200" lvl="0" indent="0" algn="l" rtl="0">
              <a:lnSpc>
                <a:spcPct val="115000"/>
              </a:lnSpc>
              <a:spcBef>
                <a:spcPts val="1200"/>
              </a:spcBef>
              <a:spcAft>
                <a:spcPts val="0"/>
              </a:spcAft>
              <a:buNone/>
            </a:pPr>
            <a:r>
              <a:rPr lang="cs-CZ" sz="2400" dirty="0">
                <a:solidFill>
                  <a:schemeClr val="dk1"/>
                </a:solidFill>
                <a:latin typeface="Calibri"/>
                <a:ea typeface="Calibri"/>
                <a:cs typeface="Calibri"/>
                <a:sym typeface="Calibri"/>
              </a:rPr>
              <a:t>2 = často</a:t>
            </a:r>
            <a:endParaRPr sz="2400" dirty="0">
              <a:solidFill>
                <a:schemeClr val="dk1"/>
              </a:solidFill>
              <a:latin typeface="Calibri"/>
              <a:ea typeface="Calibri"/>
              <a:cs typeface="Calibri"/>
              <a:sym typeface="Calibri"/>
            </a:endParaRPr>
          </a:p>
          <a:p>
            <a:pPr marL="457200" lvl="0" indent="0" algn="l" rtl="0">
              <a:lnSpc>
                <a:spcPct val="115000"/>
              </a:lnSpc>
              <a:spcBef>
                <a:spcPts val="1200"/>
              </a:spcBef>
              <a:spcAft>
                <a:spcPts val="1200"/>
              </a:spcAft>
              <a:buNone/>
            </a:pPr>
            <a:r>
              <a:rPr lang="cs-CZ" sz="2400" dirty="0">
                <a:solidFill>
                  <a:schemeClr val="dk1"/>
                </a:solidFill>
                <a:latin typeface="Calibri"/>
                <a:ea typeface="Calibri"/>
                <a:cs typeface="Calibri"/>
                <a:sym typeface="Calibri"/>
              </a:rPr>
              <a:t>3 = téměř vždy</a:t>
            </a:r>
            <a:endParaRPr sz="2400" dirty="0">
              <a:solidFill>
                <a:schemeClr val="dk1"/>
              </a:solidFill>
              <a:latin typeface="Calibri"/>
              <a:ea typeface="Calibri"/>
              <a:cs typeface="Calibri"/>
              <a:sym typeface="Calibri"/>
            </a:endParaRPr>
          </a:p>
        </p:txBody>
      </p:sp>
      <p:sp>
        <p:nvSpPr>
          <p:cNvPr id="918" name="Google Shape;918;g38466d4a1cf_0_44"/>
          <p:cNvSpPr txBox="1"/>
          <p:nvPr/>
        </p:nvSpPr>
        <p:spPr>
          <a:xfrm>
            <a:off x="5458175" y="1588050"/>
            <a:ext cx="5305200" cy="2964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cs-CZ" sz="2800" b="1">
                <a:solidFill>
                  <a:schemeClr val="dk1"/>
                </a:solidFill>
                <a:latin typeface="Calibri"/>
                <a:ea typeface="Calibri"/>
                <a:cs typeface="Calibri"/>
                <a:sym typeface="Calibri"/>
              </a:rPr>
              <a:t>Vyhodnocení:</a:t>
            </a:r>
            <a:endParaRPr sz="2800" b="1">
              <a:solidFill>
                <a:schemeClr val="dk1"/>
              </a:solidFill>
              <a:latin typeface="Calibri"/>
              <a:ea typeface="Calibri"/>
              <a:cs typeface="Calibri"/>
              <a:sym typeface="Calibri"/>
            </a:endParaRPr>
          </a:p>
          <a:p>
            <a:pPr marL="0" lvl="0" indent="0" algn="l" rtl="0">
              <a:spcBef>
                <a:spcPts val="0"/>
              </a:spcBef>
              <a:spcAft>
                <a:spcPts val="0"/>
              </a:spcAft>
              <a:buNone/>
            </a:pPr>
            <a:endParaRPr sz="2800"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cs-CZ" sz="2800">
                <a:solidFill>
                  <a:schemeClr val="dk1"/>
                </a:solidFill>
                <a:latin typeface="Calibri"/>
                <a:ea typeface="Calibri"/>
                <a:cs typeface="Calibri"/>
                <a:sym typeface="Calibri"/>
              </a:rPr>
              <a:t>0–20 bodů → nízké riziko vyhoření</a:t>
            </a:r>
            <a:endParaRPr sz="28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cs-CZ" sz="2800">
                <a:solidFill>
                  <a:schemeClr val="dk1"/>
                </a:solidFill>
                <a:latin typeface="Calibri"/>
                <a:ea typeface="Calibri"/>
                <a:cs typeface="Calibri"/>
                <a:sym typeface="Calibri"/>
              </a:rPr>
              <a:t>21–40 bodů → střední riziko</a:t>
            </a:r>
            <a:endParaRPr sz="28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cs-CZ" sz="2800">
                <a:solidFill>
                  <a:schemeClr val="dk1"/>
                </a:solidFill>
                <a:latin typeface="Calibri"/>
                <a:ea typeface="Calibri"/>
                <a:cs typeface="Calibri"/>
                <a:sym typeface="Calibri"/>
              </a:rPr>
              <a:t>41 a více → vysoké riziko, vhodné konzultovat odborníka</a:t>
            </a:r>
            <a:endParaRPr sz="2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07164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g38198571cce_1_77"/>
          <p:cNvSpPr txBox="1">
            <a:spLocks noGrp="1"/>
          </p:cNvSpPr>
          <p:nvPr>
            <p:ph type="title"/>
          </p:nvPr>
        </p:nvSpPr>
        <p:spPr>
          <a:xfrm>
            <a:off x="587200" y="384810"/>
            <a:ext cx="9303000" cy="955800"/>
          </a:xfrm>
          <a:prstGeom prst="rect">
            <a:avLst/>
          </a:prstGeom>
          <a:noFill/>
          <a:ln>
            <a:noFill/>
          </a:ln>
        </p:spPr>
        <p:txBody>
          <a:bodyPr spcFirstLastPara="1" wrap="square" lIns="91425" tIns="45700" rIns="91425" bIns="45700" anchor="ctr" anchorCtr="0">
            <a:normAutofit/>
          </a:bodyPr>
          <a:lstStyle/>
          <a:p>
            <a:pPr marL="0" lvl="0" indent="0" algn="l" rtl="0">
              <a:spcBef>
                <a:spcPts val="1000"/>
              </a:spcBef>
              <a:spcAft>
                <a:spcPts val="0"/>
              </a:spcAft>
              <a:buClr>
                <a:schemeClr val="dk1"/>
              </a:buClr>
              <a:buSzPts val="1100"/>
              <a:buFont typeface="Arial"/>
              <a:buNone/>
            </a:pPr>
            <a:r>
              <a:rPr lang="cs-CZ" sz="3200" b="1">
                <a:solidFill>
                  <a:srgbClr val="3CA4AA"/>
                </a:solidFill>
              </a:rPr>
              <a:t>Za co ocenit “průměrného” kolegu</a:t>
            </a:r>
            <a:endParaRPr sz="3200" b="1">
              <a:solidFill>
                <a:srgbClr val="3CA4AA"/>
              </a:solidFill>
            </a:endParaRPr>
          </a:p>
        </p:txBody>
      </p:sp>
      <p:sp>
        <p:nvSpPr>
          <p:cNvPr id="924" name="Google Shape;924;g38198571cce_1_77"/>
          <p:cNvSpPr txBox="1"/>
          <p:nvPr/>
        </p:nvSpPr>
        <p:spPr>
          <a:xfrm>
            <a:off x="667050" y="1702025"/>
            <a:ext cx="10271400" cy="46944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Clr>
                <a:schemeClr val="dk1"/>
              </a:buClr>
              <a:buSzPts val="1100"/>
              <a:buFont typeface="Arial"/>
              <a:buNone/>
            </a:pPr>
            <a:r>
              <a:rPr lang="cs-CZ" sz="2400" dirty="0">
                <a:solidFill>
                  <a:schemeClr val="dk1"/>
                </a:solidFill>
                <a:latin typeface="Times New Roman"/>
                <a:ea typeface="Times New Roman"/>
                <a:cs typeface="Times New Roman"/>
                <a:sym typeface="Times New Roman"/>
              </a:rPr>
              <a:t>-</a:t>
            </a:r>
            <a:r>
              <a:rPr lang="cs-CZ" dirty="0">
                <a:solidFill>
                  <a:schemeClr val="dk1"/>
                </a:solidFill>
                <a:latin typeface="Times New Roman"/>
                <a:ea typeface="Times New Roman"/>
                <a:cs typeface="Times New Roman"/>
                <a:sym typeface="Times New Roman"/>
              </a:rPr>
              <a:t>       </a:t>
            </a:r>
            <a:r>
              <a:rPr lang="cs-CZ" sz="2400" dirty="0">
                <a:solidFill>
                  <a:schemeClr val="dk1"/>
                </a:solidFill>
                <a:latin typeface="Times New Roman"/>
                <a:ea typeface="Times New Roman"/>
                <a:cs typeface="Times New Roman"/>
                <a:sym typeface="Times New Roman"/>
              </a:rPr>
              <a:t>Nestranný a střízlivý postoj ke konfliktním, problematickým či nepříjemným situacím</a:t>
            </a:r>
            <a:endParaRPr sz="2400" dirty="0">
              <a:solidFill>
                <a:schemeClr val="dk1"/>
              </a:solidFill>
              <a:latin typeface="Times New Roman"/>
              <a:ea typeface="Times New Roman"/>
              <a:cs typeface="Times New Roman"/>
              <a:sym typeface="Times New Roman"/>
            </a:endParaRPr>
          </a:p>
          <a:p>
            <a:pPr marL="457200" lvl="0" indent="-228600" algn="l" rtl="0">
              <a:lnSpc>
                <a:spcPct val="115000"/>
              </a:lnSpc>
              <a:spcBef>
                <a:spcPts val="0"/>
              </a:spcBef>
              <a:spcAft>
                <a:spcPts val="0"/>
              </a:spcAft>
              <a:buClr>
                <a:schemeClr val="dk1"/>
              </a:buClr>
              <a:buSzPts val="1100"/>
              <a:buFont typeface="Arial"/>
              <a:buNone/>
            </a:pPr>
            <a:r>
              <a:rPr lang="cs-CZ" sz="2400" dirty="0">
                <a:solidFill>
                  <a:schemeClr val="dk1"/>
                </a:solidFill>
                <a:latin typeface="Times New Roman"/>
                <a:ea typeface="Times New Roman"/>
                <a:cs typeface="Times New Roman"/>
                <a:sym typeface="Times New Roman"/>
              </a:rPr>
              <a:t>-</a:t>
            </a:r>
            <a:r>
              <a:rPr lang="cs-CZ" dirty="0">
                <a:solidFill>
                  <a:schemeClr val="dk1"/>
                </a:solidFill>
                <a:latin typeface="Times New Roman"/>
                <a:ea typeface="Times New Roman"/>
                <a:cs typeface="Times New Roman"/>
                <a:sym typeface="Times New Roman"/>
              </a:rPr>
              <a:t>       </a:t>
            </a:r>
            <a:r>
              <a:rPr lang="cs-CZ" sz="2400" dirty="0">
                <a:solidFill>
                  <a:schemeClr val="dk1"/>
                </a:solidFill>
                <a:latin typeface="Times New Roman"/>
                <a:ea typeface="Times New Roman"/>
                <a:cs typeface="Times New Roman"/>
                <a:sym typeface="Times New Roman"/>
              </a:rPr>
              <a:t>Dodržování kultury a hodnot organizace v týmu</a:t>
            </a:r>
            <a:endParaRPr sz="2400" dirty="0">
              <a:solidFill>
                <a:schemeClr val="dk1"/>
              </a:solidFill>
              <a:latin typeface="Times New Roman"/>
              <a:ea typeface="Times New Roman"/>
              <a:cs typeface="Times New Roman"/>
              <a:sym typeface="Times New Roman"/>
            </a:endParaRPr>
          </a:p>
          <a:p>
            <a:pPr marL="457200" lvl="0" indent="-228600" algn="l" rtl="0">
              <a:lnSpc>
                <a:spcPct val="115000"/>
              </a:lnSpc>
              <a:spcBef>
                <a:spcPts val="0"/>
              </a:spcBef>
              <a:spcAft>
                <a:spcPts val="0"/>
              </a:spcAft>
              <a:buClr>
                <a:schemeClr val="dk1"/>
              </a:buClr>
              <a:buSzPts val="1100"/>
              <a:buFont typeface="Arial"/>
              <a:buNone/>
            </a:pPr>
            <a:r>
              <a:rPr lang="cs-CZ" sz="2400" dirty="0">
                <a:solidFill>
                  <a:schemeClr val="dk1"/>
                </a:solidFill>
                <a:latin typeface="Times New Roman"/>
                <a:ea typeface="Times New Roman"/>
                <a:cs typeface="Times New Roman"/>
                <a:sym typeface="Times New Roman"/>
              </a:rPr>
              <a:t>-</a:t>
            </a:r>
            <a:r>
              <a:rPr lang="cs-CZ" dirty="0">
                <a:solidFill>
                  <a:schemeClr val="dk1"/>
                </a:solidFill>
                <a:latin typeface="Times New Roman"/>
                <a:ea typeface="Times New Roman"/>
                <a:cs typeface="Times New Roman"/>
                <a:sym typeface="Times New Roman"/>
              </a:rPr>
              <a:t>       </a:t>
            </a:r>
            <a:r>
              <a:rPr lang="cs-CZ" sz="2400" dirty="0">
                <a:solidFill>
                  <a:schemeClr val="dk1"/>
                </a:solidFill>
                <a:latin typeface="Times New Roman"/>
                <a:ea typeface="Times New Roman"/>
                <a:cs typeface="Times New Roman"/>
                <a:sym typeface="Times New Roman"/>
              </a:rPr>
              <a:t>Přijetí novinek a nových pracovních postupů bez odporu </a:t>
            </a:r>
            <a:endParaRPr sz="2400" dirty="0">
              <a:solidFill>
                <a:schemeClr val="dk1"/>
              </a:solidFill>
              <a:latin typeface="Times New Roman"/>
              <a:ea typeface="Times New Roman"/>
              <a:cs typeface="Times New Roman"/>
              <a:sym typeface="Times New Roman"/>
            </a:endParaRPr>
          </a:p>
          <a:p>
            <a:pPr marL="457200" lvl="0" indent="-228600" algn="l" rtl="0">
              <a:lnSpc>
                <a:spcPct val="115000"/>
              </a:lnSpc>
              <a:spcBef>
                <a:spcPts val="0"/>
              </a:spcBef>
              <a:spcAft>
                <a:spcPts val="0"/>
              </a:spcAft>
              <a:buClr>
                <a:schemeClr val="dk1"/>
              </a:buClr>
              <a:buSzPts val="1100"/>
              <a:buFont typeface="Arial"/>
              <a:buNone/>
            </a:pPr>
            <a:r>
              <a:rPr lang="cs-CZ" sz="2400" dirty="0">
                <a:solidFill>
                  <a:schemeClr val="dk1"/>
                </a:solidFill>
                <a:latin typeface="Times New Roman"/>
                <a:ea typeface="Times New Roman"/>
                <a:cs typeface="Times New Roman"/>
                <a:sym typeface="Times New Roman"/>
              </a:rPr>
              <a:t>-</a:t>
            </a:r>
            <a:r>
              <a:rPr lang="cs-CZ" dirty="0">
                <a:solidFill>
                  <a:schemeClr val="dk1"/>
                </a:solidFill>
                <a:latin typeface="Times New Roman"/>
                <a:ea typeface="Times New Roman"/>
                <a:cs typeface="Times New Roman"/>
                <a:sym typeface="Times New Roman"/>
              </a:rPr>
              <a:t>       </a:t>
            </a:r>
            <a:r>
              <a:rPr lang="cs-CZ" sz="2400" dirty="0">
                <a:solidFill>
                  <a:schemeClr val="dk1"/>
                </a:solidFill>
                <a:latin typeface="Times New Roman"/>
                <a:ea typeface="Times New Roman"/>
                <a:cs typeface="Times New Roman"/>
                <a:sym typeface="Times New Roman"/>
              </a:rPr>
              <a:t>Dodržování zažitých postupů, které zajišťují kvalitu péče</a:t>
            </a:r>
            <a:endParaRPr sz="2400" dirty="0">
              <a:solidFill>
                <a:schemeClr val="dk1"/>
              </a:solidFill>
              <a:latin typeface="Times New Roman"/>
              <a:ea typeface="Times New Roman"/>
              <a:cs typeface="Times New Roman"/>
              <a:sym typeface="Times New Roman"/>
            </a:endParaRPr>
          </a:p>
          <a:p>
            <a:pPr marL="457200" lvl="0" indent="-228600" algn="l" rtl="0">
              <a:lnSpc>
                <a:spcPct val="115000"/>
              </a:lnSpc>
              <a:spcBef>
                <a:spcPts val="800"/>
              </a:spcBef>
              <a:spcAft>
                <a:spcPts val="0"/>
              </a:spcAft>
              <a:buClr>
                <a:schemeClr val="dk1"/>
              </a:buClr>
              <a:buSzPts val="1100"/>
              <a:buFont typeface="Arial"/>
              <a:buNone/>
            </a:pPr>
            <a:r>
              <a:rPr lang="cs-CZ" sz="2800" b="1" dirty="0">
                <a:solidFill>
                  <a:srgbClr val="3CA4AA"/>
                </a:solidFill>
                <a:highlight>
                  <a:schemeClr val="lt1"/>
                </a:highlight>
                <a:latin typeface="Times New Roman"/>
                <a:ea typeface="Times New Roman"/>
                <a:cs typeface="Times New Roman"/>
                <a:sym typeface="Times New Roman"/>
              </a:rPr>
              <a:t>ocenění je také….</a:t>
            </a:r>
            <a:endParaRPr sz="2800" b="1" dirty="0">
              <a:solidFill>
                <a:srgbClr val="3CA4AA"/>
              </a:solidFill>
              <a:highlight>
                <a:schemeClr val="lt1"/>
              </a:highlight>
              <a:latin typeface="Times New Roman"/>
              <a:ea typeface="Times New Roman"/>
              <a:cs typeface="Times New Roman"/>
              <a:sym typeface="Times New Roman"/>
            </a:endParaRPr>
          </a:p>
          <a:p>
            <a:pPr marL="457200" lvl="0" indent="-228600" algn="l" rtl="0">
              <a:lnSpc>
                <a:spcPct val="115000"/>
              </a:lnSpc>
              <a:spcBef>
                <a:spcPts val="800"/>
              </a:spcBef>
              <a:spcAft>
                <a:spcPts val="0"/>
              </a:spcAft>
              <a:buClr>
                <a:schemeClr val="dk1"/>
              </a:buClr>
              <a:buSzPts val="1100"/>
              <a:buFont typeface="Arial"/>
              <a:buNone/>
            </a:pPr>
            <a:r>
              <a:rPr lang="cs-CZ" sz="2400" dirty="0">
                <a:solidFill>
                  <a:schemeClr val="dk1"/>
                </a:solidFill>
                <a:latin typeface="Times New Roman"/>
                <a:ea typeface="Times New Roman"/>
                <a:cs typeface="Times New Roman"/>
                <a:sym typeface="Times New Roman"/>
              </a:rPr>
              <a:t>-</a:t>
            </a:r>
            <a:r>
              <a:rPr lang="cs-CZ" dirty="0">
                <a:solidFill>
                  <a:schemeClr val="dk1"/>
                </a:solidFill>
                <a:latin typeface="Times New Roman"/>
                <a:ea typeface="Times New Roman"/>
                <a:cs typeface="Times New Roman"/>
                <a:sym typeface="Times New Roman"/>
              </a:rPr>
              <a:t>       </a:t>
            </a:r>
            <a:r>
              <a:rPr lang="cs-CZ" sz="2400" dirty="0">
                <a:solidFill>
                  <a:schemeClr val="dk1"/>
                </a:solidFill>
                <a:latin typeface="Times New Roman"/>
                <a:ea typeface="Times New Roman"/>
                <a:cs typeface="Times New Roman"/>
                <a:sym typeface="Times New Roman"/>
              </a:rPr>
              <a:t>Sdílení společného úspěchu</a:t>
            </a:r>
            <a:endParaRPr sz="2400" dirty="0">
              <a:solidFill>
                <a:schemeClr val="dk1"/>
              </a:solidFill>
              <a:latin typeface="Times New Roman"/>
              <a:ea typeface="Times New Roman"/>
              <a:cs typeface="Times New Roman"/>
              <a:sym typeface="Times New Roman"/>
            </a:endParaRPr>
          </a:p>
          <a:p>
            <a:pPr marL="457200" lvl="0" indent="-228600" algn="l" rtl="0">
              <a:lnSpc>
                <a:spcPct val="115000"/>
              </a:lnSpc>
              <a:spcBef>
                <a:spcPts val="0"/>
              </a:spcBef>
              <a:spcAft>
                <a:spcPts val="0"/>
              </a:spcAft>
              <a:buClr>
                <a:schemeClr val="dk1"/>
              </a:buClr>
              <a:buSzPts val="1100"/>
              <a:buFont typeface="Arial"/>
              <a:buNone/>
            </a:pPr>
            <a:r>
              <a:rPr lang="cs-CZ" sz="2400" dirty="0">
                <a:solidFill>
                  <a:schemeClr val="dk1"/>
                </a:solidFill>
                <a:latin typeface="Times New Roman"/>
                <a:ea typeface="Times New Roman"/>
                <a:cs typeface="Times New Roman"/>
                <a:sym typeface="Times New Roman"/>
              </a:rPr>
              <a:t>-</a:t>
            </a:r>
            <a:r>
              <a:rPr lang="cs-CZ" dirty="0">
                <a:solidFill>
                  <a:schemeClr val="dk1"/>
                </a:solidFill>
                <a:latin typeface="Times New Roman"/>
                <a:ea typeface="Times New Roman"/>
                <a:cs typeface="Times New Roman"/>
                <a:sym typeface="Times New Roman"/>
              </a:rPr>
              <a:t>       </a:t>
            </a:r>
            <a:r>
              <a:rPr lang="cs-CZ" sz="2400" dirty="0">
                <a:solidFill>
                  <a:schemeClr val="dk1"/>
                </a:solidFill>
                <a:latin typeface="Times New Roman"/>
                <a:ea typeface="Times New Roman"/>
                <a:cs typeface="Times New Roman"/>
                <a:sym typeface="Times New Roman"/>
              </a:rPr>
              <a:t>Nabídnout „ucho“ a snažit se porozumět</a:t>
            </a:r>
            <a:endParaRPr sz="2400" dirty="0">
              <a:solidFill>
                <a:schemeClr val="dk1"/>
              </a:solidFill>
              <a:latin typeface="Times New Roman"/>
              <a:ea typeface="Times New Roman"/>
              <a:cs typeface="Times New Roman"/>
              <a:sym typeface="Times New Roman"/>
            </a:endParaRPr>
          </a:p>
          <a:p>
            <a:pPr marL="457200" lvl="0" indent="-228600" algn="l" rtl="0">
              <a:lnSpc>
                <a:spcPct val="115000"/>
              </a:lnSpc>
              <a:spcBef>
                <a:spcPts val="0"/>
              </a:spcBef>
              <a:spcAft>
                <a:spcPts val="800"/>
              </a:spcAft>
              <a:buClr>
                <a:schemeClr val="dk1"/>
              </a:buClr>
              <a:buSzPts val="1100"/>
              <a:buFont typeface="Arial"/>
              <a:buNone/>
            </a:pPr>
            <a:r>
              <a:rPr lang="cs-CZ" sz="2400" dirty="0">
                <a:solidFill>
                  <a:schemeClr val="dk1"/>
                </a:solidFill>
                <a:latin typeface="Times New Roman"/>
                <a:ea typeface="Times New Roman"/>
                <a:cs typeface="Times New Roman"/>
                <a:sym typeface="Times New Roman"/>
              </a:rPr>
              <a:t>-</a:t>
            </a:r>
            <a:r>
              <a:rPr lang="cs-CZ" dirty="0">
                <a:solidFill>
                  <a:schemeClr val="dk1"/>
                </a:solidFill>
                <a:latin typeface="Times New Roman"/>
                <a:ea typeface="Times New Roman"/>
                <a:cs typeface="Times New Roman"/>
                <a:sym typeface="Times New Roman"/>
              </a:rPr>
              <a:t>       </a:t>
            </a:r>
            <a:r>
              <a:rPr lang="cs-CZ" sz="2400" dirty="0">
                <a:solidFill>
                  <a:schemeClr val="dk1"/>
                </a:solidFill>
                <a:latin typeface="Times New Roman"/>
                <a:ea typeface="Times New Roman"/>
                <a:cs typeface="Times New Roman"/>
                <a:sym typeface="Times New Roman"/>
              </a:rPr>
              <a:t>Kompliment na mimopracovní věci („stále se usmíváš, to mi pomáhá se také dobře naladit…“</a:t>
            </a:r>
            <a:endParaRPr sz="24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g381b82e1a6e_0_3"/>
          <p:cNvSpPr txBox="1">
            <a:spLocks noGrp="1"/>
          </p:cNvSpPr>
          <p:nvPr>
            <p:ph type="title"/>
          </p:nvPr>
        </p:nvSpPr>
        <p:spPr>
          <a:xfrm>
            <a:off x="587200" y="384810"/>
            <a:ext cx="9303000" cy="95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cs-CZ" sz="4000">
                <a:solidFill>
                  <a:srgbClr val="3CA4AA"/>
                </a:solidFill>
              </a:rPr>
              <a:t>Oblasti péče a oblasti intervencí</a:t>
            </a:r>
            <a:endParaRPr sz="4000">
              <a:solidFill>
                <a:srgbClr val="3CA4AA"/>
              </a:solidFill>
            </a:endParaRPr>
          </a:p>
        </p:txBody>
      </p:sp>
      <p:grpSp>
        <p:nvGrpSpPr>
          <p:cNvPr id="936" name="Google Shape;936;g381b82e1a6e_0_3"/>
          <p:cNvGrpSpPr/>
          <p:nvPr/>
        </p:nvGrpSpPr>
        <p:grpSpPr>
          <a:xfrm>
            <a:off x="1398536" y="2043581"/>
            <a:ext cx="9144040" cy="3516900"/>
            <a:chOff x="811161" y="2056"/>
            <a:chExt cx="9144040" cy="3516900"/>
          </a:xfrm>
        </p:grpSpPr>
        <p:sp>
          <p:nvSpPr>
            <p:cNvPr id="937" name="Google Shape;937;g381b82e1a6e_0_3"/>
            <p:cNvSpPr/>
            <p:nvPr/>
          </p:nvSpPr>
          <p:spPr>
            <a:xfrm>
              <a:off x="811161" y="2056"/>
              <a:ext cx="3516900" cy="3516900"/>
            </a:xfrm>
            <a:prstGeom prst="ellipse">
              <a:avLst/>
            </a:prstGeom>
            <a:solidFill>
              <a:schemeClr val="accent2">
                <a:alpha val="4941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g381b82e1a6e_0_3"/>
            <p:cNvSpPr txBox="1"/>
            <p:nvPr/>
          </p:nvSpPr>
          <p:spPr>
            <a:xfrm>
              <a:off x="1326208" y="517103"/>
              <a:ext cx="2487000" cy="2487000"/>
            </a:xfrm>
            <a:prstGeom prst="rect">
              <a:avLst/>
            </a:prstGeom>
            <a:noFill/>
            <a:ln>
              <a:noFill/>
            </a:ln>
          </p:spPr>
          <p:txBody>
            <a:bodyPr spcFirstLastPara="1" wrap="square" lIns="193550" tIns="44450" rIns="193550" bIns="44450" anchor="ctr" anchorCtr="0">
              <a:noAutofit/>
            </a:bodyPr>
            <a:lstStyle/>
            <a:p>
              <a:pPr marL="0" marR="0" lvl="0" indent="0" algn="ctr" rtl="0">
                <a:lnSpc>
                  <a:spcPct val="90000"/>
                </a:lnSpc>
                <a:spcBef>
                  <a:spcPts val="0"/>
                </a:spcBef>
                <a:spcAft>
                  <a:spcPts val="0"/>
                </a:spcAft>
                <a:buClr>
                  <a:schemeClr val="dk1"/>
                </a:buClr>
                <a:buSzPts val="3500"/>
                <a:buFont typeface="Calibri"/>
                <a:buNone/>
              </a:pPr>
              <a:r>
                <a:rPr lang="cs-CZ" sz="3300" b="0" i="0" u="none" strike="noStrike" cap="none">
                  <a:solidFill>
                    <a:schemeClr val="dk1"/>
                  </a:solidFill>
                  <a:latin typeface="Calibri"/>
                  <a:ea typeface="Calibri"/>
                  <a:cs typeface="Calibri"/>
                  <a:sym typeface="Calibri"/>
                </a:rPr>
                <a:t>Organizační podpora</a:t>
              </a:r>
              <a:endParaRPr sz="1200" b="0" i="0" u="none" strike="noStrike" cap="none">
                <a:solidFill>
                  <a:srgbClr val="000000"/>
                </a:solidFill>
                <a:latin typeface="Arial"/>
                <a:ea typeface="Arial"/>
                <a:cs typeface="Arial"/>
                <a:sym typeface="Arial"/>
              </a:endParaRPr>
            </a:p>
          </p:txBody>
        </p:sp>
        <p:sp>
          <p:nvSpPr>
            <p:cNvPr id="939" name="Google Shape;939;g381b82e1a6e_0_3"/>
            <p:cNvSpPr/>
            <p:nvPr/>
          </p:nvSpPr>
          <p:spPr>
            <a:xfrm>
              <a:off x="3624731" y="2056"/>
              <a:ext cx="3516900" cy="3516900"/>
            </a:xfrm>
            <a:prstGeom prst="ellipse">
              <a:avLst/>
            </a:prstGeom>
            <a:solidFill>
              <a:schemeClr val="accent3">
                <a:alpha val="4941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0" name="Google Shape;940;g381b82e1a6e_0_3"/>
            <p:cNvSpPr txBox="1"/>
            <p:nvPr/>
          </p:nvSpPr>
          <p:spPr>
            <a:xfrm>
              <a:off x="4139778" y="517103"/>
              <a:ext cx="2487000" cy="2487000"/>
            </a:xfrm>
            <a:prstGeom prst="rect">
              <a:avLst/>
            </a:prstGeom>
            <a:noFill/>
            <a:ln>
              <a:noFill/>
            </a:ln>
          </p:spPr>
          <p:txBody>
            <a:bodyPr spcFirstLastPara="1" wrap="square" lIns="193550" tIns="44450" rIns="193550" bIns="44450" anchor="ctr" anchorCtr="0">
              <a:noAutofit/>
            </a:bodyPr>
            <a:lstStyle/>
            <a:p>
              <a:pPr marL="0" marR="0" lvl="0" indent="0" algn="ctr" rtl="0">
                <a:lnSpc>
                  <a:spcPct val="90000"/>
                </a:lnSpc>
                <a:spcBef>
                  <a:spcPts val="0"/>
                </a:spcBef>
                <a:spcAft>
                  <a:spcPts val="0"/>
                </a:spcAft>
                <a:buClr>
                  <a:schemeClr val="dk1"/>
                </a:buClr>
                <a:buSzPts val="3500"/>
                <a:buFont typeface="Calibri"/>
                <a:buNone/>
              </a:pPr>
              <a:r>
                <a:rPr lang="cs-CZ" sz="3500" b="0" i="0" u="none" strike="noStrike" cap="none">
                  <a:solidFill>
                    <a:schemeClr val="dk1"/>
                  </a:solidFill>
                  <a:latin typeface="Calibri"/>
                  <a:ea typeface="Calibri"/>
                  <a:cs typeface="Calibri"/>
                  <a:sym typeface="Calibri"/>
                </a:rPr>
                <a:t>Týmové strategie </a:t>
              </a:r>
              <a:endParaRPr sz="1400" b="0" i="0" u="none" strike="noStrike" cap="none">
                <a:solidFill>
                  <a:srgbClr val="000000"/>
                </a:solidFill>
                <a:latin typeface="Arial"/>
                <a:ea typeface="Arial"/>
                <a:cs typeface="Arial"/>
                <a:sym typeface="Arial"/>
              </a:endParaRPr>
            </a:p>
          </p:txBody>
        </p:sp>
        <p:sp>
          <p:nvSpPr>
            <p:cNvPr id="941" name="Google Shape;941;g381b82e1a6e_0_3"/>
            <p:cNvSpPr/>
            <p:nvPr/>
          </p:nvSpPr>
          <p:spPr>
            <a:xfrm>
              <a:off x="6438301" y="2056"/>
              <a:ext cx="3516900" cy="3516900"/>
            </a:xfrm>
            <a:prstGeom prst="ellipse">
              <a:avLst/>
            </a:prstGeom>
            <a:solidFill>
              <a:schemeClr val="accent4">
                <a:alpha val="4941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g381b82e1a6e_0_3"/>
            <p:cNvSpPr txBox="1"/>
            <p:nvPr/>
          </p:nvSpPr>
          <p:spPr>
            <a:xfrm>
              <a:off x="6953348" y="517103"/>
              <a:ext cx="2487000" cy="2487000"/>
            </a:xfrm>
            <a:prstGeom prst="rect">
              <a:avLst/>
            </a:prstGeom>
            <a:noFill/>
            <a:ln>
              <a:noFill/>
            </a:ln>
          </p:spPr>
          <p:txBody>
            <a:bodyPr spcFirstLastPara="1" wrap="square" lIns="193550" tIns="44450" rIns="193550" bIns="44450" anchor="ctr" anchorCtr="0">
              <a:noAutofit/>
            </a:bodyPr>
            <a:lstStyle/>
            <a:p>
              <a:pPr marL="0" marR="0" lvl="0" indent="0" algn="ctr" rtl="0">
                <a:lnSpc>
                  <a:spcPct val="90000"/>
                </a:lnSpc>
                <a:spcBef>
                  <a:spcPts val="0"/>
                </a:spcBef>
                <a:spcAft>
                  <a:spcPts val="0"/>
                </a:spcAft>
                <a:buClr>
                  <a:schemeClr val="dk1"/>
                </a:buClr>
                <a:buSzPts val="3500"/>
                <a:buFont typeface="Calibri"/>
                <a:buNone/>
              </a:pPr>
              <a:r>
                <a:rPr lang="cs-CZ" sz="3500" b="0" i="0" u="none" strike="noStrike" cap="none">
                  <a:solidFill>
                    <a:schemeClr val="dk1"/>
                  </a:solidFill>
                  <a:latin typeface="Calibri"/>
                  <a:ea typeface="Calibri"/>
                  <a:cs typeface="Calibri"/>
                  <a:sym typeface="Calibri"/>
                </a:rPr>
                <a:t>Péče o sebe sama </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2"/>
        <p:cNvGrpSpPr/>
        <p:nvPr/>
      </p:nvGrpSpPr>
      <p:grpSpPr>
        <a:xfrm>
          <a:off x="0" y="0"/>
          <a:ext cx="0" cy="0"/>
          <a:chOff x="0" y="0"/>
          <a:chExt cx="0" cy="0"/>
        </a:xfrm>
      </p:grpSpPr>
      <p:sp>
        <p:nvSpPr>
          <p:cNvPr id="953" name="Google Shape;953;g38198571cce_1_21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4" name="Google Shape;954;g38198571cce_1_212"/>
          <p:cNvSpPr txBox="1">
            <a:spLocks noGrp="1"/>
          </p:cNvSpPr>
          <p:nvPr>
            <p:ph type="title"/>
          </p:nvPr>
        </p:nvSpPr>
        <p:spPr>
          <a:xfrm>
            <a:off x="630925" y="640075"/>
            <a:ext cx="6309300" cy="8655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Calibri"/>
              <a:buNone/>
            </a:pPr>
            <a:r>
              <a:rPr lang="cs-CZ" sz="4300">
                <a:solidFill>
                  <a:schemeClr val="dk1"/>
                </a:solidFill>
                <a:latin typeface="Calibri"/>
                <a:ea typeface="Calibri"/>
                <a:cs typeface="Calibri"/>
                <a:sym typeface="Calibri"/>
              </a:rPr>
              <a:t>Pojďme si to zkusit</a:t>
            </a:r>
            <a:endParaRPr sz="3300"/>
          </a:p>
        </p:txBody>
      </p:sp>
      <p:sp>
        <p:nvSpPr>
          <p:cNvPr id="955" name="Google Shape;955;g38198571cce_1_212"/>
          <p:cNvSpPr/>
          <p:nvPr/>
        </p:nvSpPr>
        <p:spPr>
          <a:xfrm>
            <a:off x="630928" y="1655318"/>
            <a:ext cx="3255095"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6" name="Google Shape;956;g38198571cce_1_212"/>
          <p:cNvSpPr txBox="1"/>
          <p:nvPr/>
        </p:nvSpPr>
        <p:spPr>
          <a:xfrm>
            <a:off x="630924" y="2601375"/>
            <a:ext cx="5915105" cy="3633250"/>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90000"/>
              </a:lnSpc>
              <a:spcBef>
                <a:spcPts val="600"/>
              </a:spcBef>
              <a:spcAft>
                <a:spcPts val="0"/>
              </a:spcAft>
              <a:buClr>
                <a:srgbClr val="000000"/>
              </a:buClr>
              <a:buSzPts val="1600"/>
              <a:buFont typeface="Arial"/>
              <a:buNone/>
            </a:pPr>
            <a:r>
              <a:rPr lang="cs-CZ" sz="2400" b="1" dirty="0">
                <a:solidFill>
                  <a:schemeClr val="dk1"/>
                </a:solidFill>
                <a:latin typeface="Calibri"/>
                <a:ea typeface="Calibri"/>
                <a:cs typeface="Calibri"/>
                <a:sym typeface="Calibri"/>
              </a:rPr>
              <a:t>Práce ve skupinách (4 skupiny; 30 min)</a:t>
            </a:r>
            <a:endParaRPr sz="2400" b="1" dirty="0">
              <a:solidFill>
                <a:schemeClr val="dk1"/>
              </a:solidFill>
              <a:latin typeface="Calibri"/>
              <a:ea typeface="Calibri"/>
              <a:cs typeface="Calibri"/>
              <a:sym typeface="Calibri"/>
            </a:endParaRPr>
          </a:p>
          <a:p>
            <a:pPr marL="457200" marR="0" lvl="0" indent="-336550" algn="l" rtl="0">
              <a:lnSpc>
                <a:spcPct val="90000"/>
              </a:lnSpc>
              <a:spcBef>
                <a:spcPts val="600"/>
              </a:spcBef>
              <a:spcAft>
                <a:spcPts val="0"/>
              </a:spcAft>
              <a:buClr>
                <a:schemeClr val="dk1"/>
              </a:buClr>
              <a:buSzPts val="1700"/>
              <a:buFont typeface="Calibri"/>
              <a:buChar char="●"/>
            </a:pPr>
            <a:r>
              <a:rPr lang="cs-CZ" sz="2400" dirty="0">
                <a:solidFill>
                  <a:schemeClr val="dk1"/>
                </a:solidFill>
                <a:latin typeface="Calibri"/>
                <a:ea typeface="Calibri"/>
                <a:cs typeface="Calibri"/>
                <a:sym typeface="Calibri"/>
              </a:rPr>
              <a:t>Stali jste se manažerem multidisciplinárního týmu v péči o duševní zdraví. </a:t>
            </a:r>
          </a:p>
          <a:p>
            <a:pPr marL="457200" marR="0" lvl="0" indent="-336550" algn="l" rtl="0">
              <a:lnSpc>
                <a:spcPct val="90000"/>
              </a:lnSpc>
              <a:spcBef>
                <a:spcPts val="600"/>
              </a:spcBef>
              <a:spcAft>
                <a:spcPts val="0"/>
              </a:spcAft>
              <a:buClr>
                <a:schemeClr val="dk1"/>
              </a:buClr>
              <a:buSzPts val="1700"/>
              <a:buFont typeface="Calibri"/>
              <a:buChar char="●"/>
            </a:pPr>
            <a:r>
              <a:rPr lang="cs-CZ" sz="2400" dirty="0">
                <a:solidFill>
                  <a:schemeClr val="dk1"/>
                </a:solidFill>
                <a:latin typeface="Calibri"/>
                <a:ea typeface="Calibri"/>
                <a:cs typeface="Calibri"/>
                <a:sym typeface="Calibri"/>
              </a:rPr>
              <a:t>Diskutujte a sepište, co vše můžete pro tým udělat, aby se pracovníci do práce těšili, podpořili jste jejich duševní pohodu a nastavili dobrou firemní kulturu.</a:t>
            </a:r>
            <a:endParaRPr sz="2400" dirty="0">
              <a:solidFill>
                <a:schemeClr val="dk1"/>
              </a:solidFill>
              <a:latin typeface="Calibri"/>
              <a:ea typeface="Calibri"/>
              <a:cs typeface="Calibri"/>
              <a:sym typeface="Calibri"/>
            </a:endParaRPr>
          </a:p>
          <a:p>
            <a:pPr marL="457200" marR="0" lvl="0" indent="-336550" algn="l" rtl="0">
              <a:lnSpc>
                <a:spcPct val="90000"/>
              </a:lnSpc>
              <a:spcBef>
                <a:spcPts val="0"/>
              </a:spcBef>
              <a:spcAft>
                <a:spcPts val="0"/>
              </a:spcAft>
              <a:buClr>
                <a:schemeClr val="dk1"/>
              </a:buClr>
              <a:buSzPts val="1700"/>
              <a:buFont typeface="Calibri"/>
              <a:buChar char="●"/>
            </a:pPr>
            <a:r>
              <a:rPr lang="cs-CZ" sz="2400" dirty="0">
                <a:solidFill>
                  <a:schemeClr val="dk1"/>
                </a:solidFill>
                <a:latin typeface="Calibri"/>
                <a:ea typeface="Calibri"/>
                <a:cs typeface="Calibri"/>
                <a:sym typeface="Calibri"/>
              </a:rPr>
              <a:t>Kategorie: </a:t>
            </a:r>
            <a:r>
              <a:rPr lang="cs-CZ" sz="2400" b="1" dirty="0">
                <a:solidFill>
                  <a:schemeClr val="dk1"/>
                </a:solidFill>
                <a:latin typeface="Calibri"/>
                <a:ea typeface="Calibri"/>
                <a:cs typeface="Calibri"/>
                <a:sym typeface="Calibri"/>
              </a:rPr>
              <a:t>organizační podpora, týmové strategie, podpora péče o sebe</a:t>
            </a:r>
            <a:r>
              <a:rPr lang="cs-CZ" sz="2400" dirty="0">
                <a:solidFill>
                  <a:schemeClr val="dk1"/>
                </a:solidFill>
                <a:latin typeface="Calibri"/>
                <a:ea typeface="Calibri"/>
                <a:cs typeface="Calibri"/>
                <a:sym typeface="Calibri"/>
              </a:rPr>
              <a:t>. (3 doporučení z každé oblasti)</a:t>
            </a:r>
            <a:endParaRPr sz="2400" dirty="0">
              <a:solidFill>
                <a:schemeClr val="dk1"/>
              </a:solidFill>
              <a:latin typeface="Calibri"/>
              <a:ea typeface="Calibri"/>
              <a:cs typeface="Calibri"/>
              <a:sym typeface="Calibri"/>
            </a:endParaRPr>
          </a:p>
          <a:p>
            <a:pPr marL="0" marR="0" lvl="0" indent="0" algn="l" rtl="0">
              <a:lnSpc>
                <a:spcPct val="90000"/>
              </a:lnSpc>
              <a:spcBef>
                <a:spcPts val="600"/>
              </a:spcBef>
              <a:spcAft>
                <a:spcPts val="0"/>
              </a:spcAft>
              <a:buClr>
                <a:srgbClr val="000000"/>
              </a:buClr>
              <a:buSzPts val="1600"/>
              <a:buFont typeface="Arial"/>
              <a:buNone/>
            </a:pPr>
            <a:endParaRPr sz="2400" dirty="0">
              <a:solidFill>
                <a:schemeClr val="dk1"/>
              </a:solidFill>
              <a:latin typeface="Calibri"/>
              <a:ea typeface="Calibri"/>
              <a:cs typeface="Calibri"/>
              <a:sym typeface="Calibri"/>
            </a:endParaRPr>
          </a:p>
          <a:p>
            <a:pPr marL="0" marR="0" lvl="0" indent="0" algn="l" rtl="0">
              <a:lnSpc>
                <a:spcPct val="90000"/>
              </a:lnSpc>
              <a:spcBef>
                <a:spcPts val="600"/>
              </a:spcBef>
              <a:spcAft>
                <a:spcPts val="0"/>
              </a:spcAft>
              <a:buClr>
                <a:srgbClr val="000000"/>
              </a:buClr>
              <a:buSzPts val="1600"/>
              <a:buFont typeface="Arial"/>
              <a:buNone/>
            </a:pPr>
            <a:r>
              <a:rPr lang="cs-CZ" sz="2400" dirty="0">
                <a:solidFill>
                  <a:schemeClr val="dk1"/>
                </a:solidFill>
                <a:latin typeface="Calibri"/>
                <a:ea typeface="Calibri"/>
                <a:cs typeface="Calibri"/>
                <a:sym typeface="Calibri"/>
              </a:rPr>
              <a:t>K dispozici nejsou velké finanční prostředky.</a:t>
            </a:r>
            <a:endParaRPr sz="2400" dirty="0">
              <a:solidFill>
                <a:schemeClr val="dk1"/>
              </a:solidFill>
              <a:latin typeface="Calibri"/>
              <a:ea typeface="Calibri"/>
              <a:cs typeface="Calibri"/>
              <a:sym typeface="Calibri"/>
            </a:endParaRPr>
          </a:p>
        </p:txBody>
      </p:sp>
      <p:pic>
        <p:nvPicPr>
          <p:cNvPr id="957" name="Google Shape;957;g38198571cce_1_212" descr="A logo with blue and yellow circles&#10;&#10;AI-generated content may be incorrect."/>
          <p:cNvPicPr preferRelativeResize="0"/>
          <p:nvPr/>
        </p:nvPicPr>
        <p:blipFill rotWithShape="1">
          <a:blip r:embed="rId3">
            <a:alphaModFix/>
          </a:blip>
          <a:srcRect/>
          <a:stretch/>
        </p:blipFill>
        <p:spPr>
          <a:xfrm>
            <a:off x="10022323" y="424803"/>
            <a:ext cx="1723900" cy="1299901"/>
          </a:xfrm>
          <a:prstGeom prst="rect">
            <a:avLst/>
          </a:prstGeom>
          <a:noFill/>
          <a:ln>
            <a:noFill/>
          </a:ln>
        </p:spPr>
      </p:pic>
      <p:grpSp>
        <p:nvGrpSpPr>
          <p:cNvPr id="958" name="Google Shape;958;g38198571cce_1_212"/>
          <p:cNvGrpSpPr/>
          <p:nvPr/>
        </p:nvGrpSpPr>
        <p:grpSpPr>
          <a:xfrm>
            <a:off x="6451036" y="3764249"/>
            <a:ext cx="4608596" cy="1772518"/>
            <a:chOff x="811161" y="2056"/>
            <a:chExt cx="9144040" cy="3516900"/>
          </a:xfrm>
        </p:grpSpPr>
        <p:sp>
          <p:nvSpPr>
            <p:cNvPr id="959" name="Google Shape;959;g38198571cce_1_212"/>
            <p:cNvSpPr/>
            <p:nvPr/>
          </p:nvSpPr>
          <p:spPr>
            <a:xfrm>
              <a:off x="811161" y="2056"/>
              <a:ext cx="3516900" cy="3516900"/>
            </a:xfrm>
            <a:prstGeom prst="ellipse">
              <a:avLst/>
            </a:prstGeom>
            <a:solidFill>
              <a:schemeClr val="accent2">
                <a:alpha val="49410"/>
              </a:schemeClr>
            </a:solidFill>
            <a:ln w="6400" cap="flat" cmpd="sng">
              <a:solidFill>
                <a:schemeClr val="lt1"/>
              </a:solidFill>
              <a:prstDash val="solid"/>
              <a:miter lim="800000"/>
              <a:headEnd type="none" w="sm" len="sm"/>
              <a:tailEnd type="none" w="sm" len="sm"/>
            </a:ln>
          </p:spPr>
          <p:txBody>
            <a:bodyPr spcFirstLastPara="1" wrap="square" lIns="46075" tIns="46075" rIns="46075" bIns="46075" anchor="ctr" anchorCtr="0">
              <a:noAutofit/>
            </a:bodyPr>
            <a:lstStyle/>
            <a:p>
              <a:pPr marL="0" marR="0" lvl="0" indent="0" algn="l" rtl="0">
                <a:lnSpc>
                  <a:spcPct val="100000"/>
                </a:lnSpc>
                <a:spcBef>
                  <a:spcPts val="0"/>
                </a:spcBef>
                <a:spcAft>
                  <a:spcPts val="0"/>
                </a:spcAft>
                <a:buClr>
                  <a:srgbClr val="000000"/>
                </a:buClr>
                <a:buSzPts val="706"/>
                <a:buFont typeface="Arial"/>
                <a:buNone/>
              </a:pPr>
              <a:endParaRPr sz="705" b="0" i="0" u="none" strike="noStrike" cap="none">
                <a:solidFill>
                  <a:srgbClr val="000000"/>
                </a:solidFill>
                <a:latin typeface="Arial"/>
                <a:ea typeface="Arial"/>
                <a:cs typeface="Arial"/>
                <a:sym typeface="Arial"/>
              </a:endParaRPr>
            </a:p>
          </p:txBody>
        </p:sp>
        <p:sp>
          <p:nvSpPr>
            <p:cNvPr id="960" name="Google Shape;960;g38198571cce_1_212"/>
            <p:cNvSpPr txBox="1"/>
            <p:nvPr/>
          </p:nvSpPr>
          <p:spPr>
            <a:xfrm>
              <a:off x="1326208" y="517103"/>
              <a:ext cx="2487000" cy="2487000"/>
            </a:xfrm>
            <a:prstGeom prst="rect">
              <a:avLst/>
            </a:prstGeom>
            <a:noFill/>
            <a:ln>
              <a:noFill/>
            </a:ln>
          </p:spPr>
          <p:txBody>
            <a:bodyPr spcFirstLastPara="1" wrap="square" lIns="97550" tIns="22400" rIns="97550" bIns="22400" anchor="ctr" anchorCtr="0">
              <a:noAutofit/>
            </a:bodyPr>
            <a:lstStyle/>
            <a:p>
              <a:pPr marL="0" marR="0" lvl="0" indent="0" algn="ctr" rtl="0">
                <a:lnSpc>
                  <a:spcPct val="90000"/>
                </a:lnSpc>
                <a:spcBef>
                  <a:spcPts val="0"/>
                </a:spcBef>
                <a:spcAft>
                  <a:spcPts val="0"/>
                </a:spcAft>
                <a:buClr>
                  <a:schemeClr val="dk1"/>
                </a:buClr>
                <a:buSzPts val="1764"/>
                <a:buFont typeface="Calibri"/>
                <a:buNone/>
              </a:pPr>
              <a:r>
                <a:rPr lang="cs-CZ" sz="1663" b="0" i="0" u="none" strike="noStrike" cap="none">
                  <a:solidFill>
                    <a:schemeClr val="dk1"/>
                  </a:solidFill>
                  <a:latin typeface="Calibri"/>
                  <a:ea typeface="Calibri"/>
                  <a:cs typeface="Calibri"/>
                  <a:sym typeface="Calibri"/>
                </a:rPr>
                <a:t>Organizační podpora</a:t>
              </a:r>
              <a:endParaRPr sz="604" b="0" i="0" u="none" strike="noStrike" cap="none">
                <a:solidFill>
                  <a:srgbClr val="000000"/>
                </a:solidFill>
                <a:latin typeface="Arial"/>
                <a:ea typeface="Arial"/>
                <a:cs typeface="Arial"/>
                <a:sym typeface="Arial"/>
              </a:endParaRPr>
            </a:p>
          </p:txBody>
        </p:sp>
        <p:sp>
          <p:nvSpPr>
            <p:cNvPr id="961" name="Google Shape;961;g38198571cce_1_212"/>
            <p:cNvSpPr/>
            <p:nvPr/>
          </p:nvSpPr>
          <p:spPr>
            <a:xfrm>
              <a:off x="3624731" y="2056"/>
              <a:ext cx="3516900" cy="3516900"/>
            </a:xfrm>
            <a:prstGeom prst="ellipse">
              <a:avLst/>
            </a:prstGeom>
            <a:solidFill>
              <a:schemeClr val="accent3">
                <a:alpha val="49410"/>
              </a:schemeClr>
            </a:solidFill>
            <a:ln w="6400" cap="flat" cmpd="sng">
              <a:solidFill>
                <a:schemeClr val="lt1"/>
              </a:solidFill>
              <a:prstDash val="solid"/>
              <a:miter lim="800000"/>
              <a:headEnd type="none" w="sm" len="sm"/>
              <a:tailEnd type="none" w="sm" len="sm"/>
            </a:ln>
          </p:spPr>
          <p:txBody>
            <a:bodyPr spcFirstLastPara="1" wrap="square" lIns="46075" tIns="46075" rIns="46075" bIns="46075" anchor="ctr" anchorCtr="0">
              <a:noAutofit/>
            </a:bodyPr>
            <a:lstStyle/>
            <a:p>
              <a:pPr marL="0" marR="0" lvl="0" indent="0" algn="l" rtl="0">
                <a:lnSpc>
                  <a:spcPct val="100000"/>
                </a:lnSpc>
                <a:spcBef>
                  <a:spcPts val="0"/>
                </a:spcBef>
                <a:spcAft>
                  <a:spcPts val="0"/>
                </a:spcAft>
                <a:buClr>
                  <a:srgbClr val="000000"/>
                </a:buClr>
                <a:buSzPts val="706"/>
                <a:buFont typeface="Arial"/>
                <a:buNone/>
              </a:pPr>
              <a:endParaRPr sz="705" b="0" i="0" u="none" strike="noStrike" cap="none">
                <a:solidFill>
                  <a:srgbClr val="000000"/>
                </a:solidFill>
                <a:latin typeface="Arial"/>
                <a:ea typeface="Arial"/>
                <a:cs typeface="Arial"/>
                <a:sym typeface="Arial"/>
              </a:endParaRPr>
            </a:p>
          </p:txBody>
        </p:sp>
        <p:sp>
          <p:nvSpPr>
            <p:cNvPr id="962" name="Google Shape;962;g38198571cce_1_212"/>
            <p:cNvSpPr txBox="1"/>
            <p:nvPr/>
          </p:nvSpPr>
          <p:spPr>
            <a:xfrm>
              <a:off x="4139778" y="517103"/>
              <a:ext cx="2487000" cy="2487000"/>
            </a:xfrm>
            <a:prstGeom prst="rect">
              <a:avLst/>
            </a:prstGeom>
            <a:noFill/>
            <a:ln>
              <a:noFill/>
            </a:ln>
          </p:spPr>
          <p:txBody>
            <a:bodyPr spcFirstLastPara="1" wrap="square" lIns="97550" tIns="22400" rIns="97550" bIns="22400" anchor="ctr" anchorCtr="0">
              <a:noAutofit/>
            </a:bodyPr>
            <a:lstStyle/>
            <a:p>
              <a:pPr marL="0" marR="0" lvl="0" indent="0" algn="ctr" rtl="0">
                <a:lnSpc>
                  <a:spcPct val="90000"/>
                </a:lnSpc>
                <a:spcBef>
                  <a:spcPts val="0"/>
                </a:spcBef>
                <a:spcAft>
                  <a:spcPts val="0"/>
                </a:spcAft>
                <a:buClr>
                  <a:schemeClr val="dk1"/>
                </a:buClr>
                <a:buSzPts val="1764"/>
                <a:buFont typeface="Calibri"/>
                <a:buNone/>
              </a:pPr>
              <a:r>
                <a:rPr lang="cs-CZ" sz="1764" b="0" i="0" u="none" strike="noStrike" cap="none">
                  <a:solidFill>
                    <a:schemeClr val="dk1"/>
                  </a:solidFill>
                  <a:latin typeface="Calibri"/>
                  <a:ea typeface="Calibri"/>
                  <a:cs typeface="Calibri"/>
                  <a:sym typeface="Calibri"/>
                </a:rPr>
                <a:t>Týmové strategie </a:t>
              </a:r>
              <a:endParaRPr sz="705" b="0" i="0" u="none" strike="noStrike" cap="none">
                <a:solidFill>
                  <a:srgbClr val="000000"/>
                </a:solidFill>
                <a:latin typeface="Arial"/>
                <a:ea typeface="Arial"/>
                <a:cs typeface="Arial"/>
                <a:sym typeface="Arial"/>
              </a:endParaRPr>
            </a:p>
          </p:txBody>
        </p:sp>
        <p:sp>
          <p:nvSpPr>
            <p:cNvPr id="963" name="Google Shape;963;g38198571cce_1_212"/>
            <p:cNvSpPr/>
            <p:nvPr/>
          </p:nvSpPr>
          <p:spPr>
            <a:xfrm>
              <a:off x="6438301" y="2056"/>
              <a:ext cx="3516900" cy="3516900"/>
            </a:xfrm>
            <a:prstGeom prst="ellipse">
              <a:avLst/>
            </a:prstGeom>
            <a:solidFill>
              <a:schemeClr val="accent4">
                <a:alpha val="49410"/>
              </a:schemeClr>
            </a:solidFill>
            <a:ln w="6400" cap="flat" cmpd="sng">
              <a:solidFill>
                <a:schemeClr val="lt1"/>
              </a:solidFill>
              <a:prstDash val="solid"/>
              <a:miter lim="800000"/>
              <a:headEnd type="none" w="sm" len="sm"/>
              <a:tailEnd type="none" w="sm" len="sm"/>
            </a:ln>
          </p:spPr>
          <p:txBody>
            <a:bodyPr spcFirstLastPara="1" wrap="square" lIns="46075" tIns="46075" rIns="46075" bIns="46075" anchor="ctr" anchorCtr="0">
              <a:noAutofit/>
            </a:bodyPr>
            <a:lstStyle/>
            <a:p>
              <a:pPr marL="0" marR="0" lvl="0" indent="0" algn="l" rtl="0">
                <a:lnSpc>
                  <a:spcPct val="100000"/>
                </a:lnSpc>
                <a:spcBef>
                  <a:spcPts val="0"/>
                </a:spcBef>
                <a:spcAft>
                  <a:spcPts val="0"/>
                </a:spcAft>
                <a:buClr>
                  <a:srgbClr val="000000"/>
                </a:buClr>
                <a:buSzPts val="706"/>
                <a:buFont typeface="Arial"/>
                <a:buNone/>
              </a:pPr>
              <a:endParaRPr sz="705" b="0" i="0" u="none" strike="noStrike" cap="none">
                <a:solidFill>
                  <a:srgbClr val="000000"/>
                </a:solidFill>
                <a:latin typeface="Arial"/>
                <a:ea typeface="Arial"/>
                <a:cs typeface="Arial"/>
                <a:sym typeface="Arial"/>
              </a:endParaRPr>
            </a:p>
          </p:txBody>
        </p:sp>
        <p:sp>
          <p:nvSpPr>
            <p:cNvPr id="964" name="Google Shape;964;g38198571cce_1_212"/>
            <p:cNvSpPr txBox="1"/>
            <p:nvPr/>
          </p:nvSpPr>
          <p:spPr>
            <a:xfrm>
              <a:off x="6953348" y="517103"/>
              <a:ext cx="2487000" cy="2487000"/>
            </a:xfrm>
            <a:prstGeom prst="rect">
              <a:avLst/>
            </a:prstGeom>
            <a:noFill/>
            <a:ln>
              <a:noFill/>
            </a:ln>
          </p:spPr>
          <p:txBody>
            <a:bodyPr spcFirstLastPara="1" wrap="square" lIns="97550" tIns="22400" rIns="97550" bIns="22400" anchor="ctr" anchorCtr="0">
              <a:noAutofit/>
            </a:bodyPr>
            <a:lstStyle/>
            <a:p>
              <a:pPr marL="0" marR="0" lvl="0" indent="0" algn="ctr" rtl="0">
                <a:lnSpc>
                  <a:spcPct val="90000"/>
                </a:lnSpc>
                <a:spcBef>
                  <a:spcPts val="0"/>
                </a:spcBef>
                <a:spcAft>
                  <a:spcPts val="0"/>
                </a:spcAft>
                <a:buClr>
                  <a:schemeClr val="dk1"/>
                </a:buClr>
                <a:buSzPts val="1764"/>
                <a:buFont typeface="Calibri"/>
                <a:buNone/>
              </a:pPr>
              <a:r>
                <a:rPr lang="cs-CZ" sz="1764" b="0" i="0" u="none" strike="noStrike" cap="none">
                  <a:solidFill>
                    <a:schemeClr val="dk1"/>
                  </a:solidFill>
                  <a:latin typeface="Calibri"/>
                  <a:ea typeface="Calibri"/>
                  <a:cs typeface="Calibri"/>
                  <a:sym typeface="Calibri"/>
                </a:rPr>
                <a:t>Péče o sebe sama </a:t>
              </a:r>
              <a:endParaRPr sz="705" b="0" i="0" u="none" strike="noStrike" cap="none">
                <a:solidFill>
                  <a:srgbClr val="000000"/>
                </a:solidFill>
                <a:latin typeface="Arial"/>
                <a:ea typeface="Arial"/>
                <a:cs typeface="Arial"/>
                <a:sym typeface="Arial"/>
              </a:endParaRPr>
            </a:p>
          </p:txBody>
        </p:sp>
      </p:grpSp>
      <p:sp>
        <p:nvSpPr>
          <p:cNvPr id="965" name="Google Shape;965;g38198571cce_1_212"/>
          <p:cNvSpPr txBox="1"/>
          <p:nvPr/>
        </p:nvSpPr>
        <p:spPr>
          <a:xfrm>
            <a:off x="630925" y="2023275"/>
            <a:ext cx="4718700" cy="57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cs-CZ" sz="2800" u="sng">
                <a:solidFill>
                  <a:schemeClr val="dk1"/>
                </a:solidFill>
                <a:latin typeface="Calibri"/>
                <a:ea typeface="Calibri"/>
                <a:cs typeface="Calibri"/>
                <a:sym typeface="Calibri"/>
              </a:rPr>
              <a:t>Jak efektivně podpořit tým?</a:t>
            </a:r>
            <a:endParaRPr sz="2800" u="sng">
              <a:solidFill>
                <a:schemeClr val="dk1"/>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2"/>
        <p:cNvGrpSpPr/>
        <p:nvPr/>
      </p:nvGrpSpPr>
      <p:grpSpPr>
        <a:xfrm>
          <a:off x="0" y="0"/>
          <a:ext cx="0" cy="0"/>
          <a:chOff x="0" y="0"/>
          <a:chExt cx="0" cy="0"/>
        </a:xfrm>
      </p:grpSpPr>
      <p:sp>
        <p:nvSpPr>
          <p:cNvPr id="953" name="Google Shape;953;g38198571cce_1_21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4" name="Google Shape;954;g38198571cce_1_212"/>
          <p:cNvSpPr txBox="1">
            <a:spLocks noGrp="1"/>
          </p:cNvSpPr>
          <p:nvPr>
            <p:ph type="title"/>
          </p:nvPr>
        </p:nvSpPr>
        <p:spPr>
          <a:xfrm>
            <a:off x="630925" y="640075"/>
            <a:ext cx="6309300" cy="8655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ts val="5400"/>
              <a:buFont typeface="Calibri"/>
              <a:buNone/>
            </a:pPr>
            <a:r>
              <a:rPr lang="cs-CZ" sz="4300" dirty="0">
                <a:solidFill>
                  <a:schemeClr val="dk1"/>
                </a:solidFill>
                <a:latin typeface="Calibri"/>
                <a:ea typeface="Calibri"/>
                <a:cs typeface="Calibri"/>
                <a:sym typeface="Calibri"/>
              </a:rPr>
              <a:t>Péče o zaměstnance a o sebe</a:t>
            </a:r>
            <a:endParaRPr sz="3300" dirty="0"/>
          </a:p>
        </p:txBody>
      </p:sp>
      <p:sp>
        <p:nvSpPr>
          <p:cNvPr id="955" name="Google Shape;955;g38198571cce_1_212"/>
          <p:cNvSpPr/>
          <p:nvPr/>
        </p:nvSpPr>
        <p:spPr>
          <a:xfrm>
            <a:off x="630928" y="1655318"/>
            <a:ext cx="3255095"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 name="Obdélník: se zakulacenými rohy 14">
            <a:extLst>
              <a:ext uri="{FF2B5EF4-FFF2-40B4-BE49-F238E27FC236}">
                <a16:creationId xmlns:a16="http://schemas.microsoft.com/office/drawing/2014/main" id="{DC42684C-C86B-4C52-BCBE-530FF5DF66C1}"/>
              </a:ext>
            </a:extLst>
          </p:cNvPr>
          <p:cNvSpPr/>
          <p:nvPr/>
        </p:nvSpPr>
        <p:spPr>
          <a:xfrm>
            <a:off x="483864" y="1792588"/>
            <a:ext cx="3723611" cy="86390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sz="2800" dirty="0"/>
              <a:t>ORGANIZACE</a:t>
            </a:r>
          </a:p>
        </p:txBody>
      </p:sp>
      <p:sp>
        <p:nvSpPr>
          <p:cNvPr id="16" name="Obdélník: se zakulacenými rohy 15">
            <a:extLst>
              <a:ext uri="{FF2B5EF4-FFF2-40B4-BE49-F238E27FC236}">
                <a16:creationId xmlns:a16="http://schemas.microsoft.com/office/drawing/2014/main" id="{645A687E-D9F4-4B57-BEE9-23754640B529}"/>
              </a:ext>
            </a:extLst>
          </p:cNvPr>
          <p:cNvSpPr/>
          <p:nvPr/>
        </p:nvSpPr>
        <p:spPr>
          <a:xfrm>
            <a:off x="470702" y="2656492"/>
            <a:ext cx="3723611" cy="3934899"/>
          </a:xfrm>
          <a:prstGeom prst="round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dirty="0"/>
          </a:p>
        </p:txBody>
      </p:sp>
      <p:sp>
        <p:nvSpPr>
          <p:cNvPr id="17" name="Obdélník: se zakulacenými rohy 16">
            <a:extLst>
              <a:ext uri="{FF2B5EF4-FFF2-40B4-BE49-F238E27FC236}">
                <a16:creationId xmlns:a16="http://schemas.microsoft.com/office/drawing/2014/main" id="{4D8C743C-3042-4D91-B7ED-BC40224DDFDC}"/>
              </a:ext>
            </a:extLst>
          </p:cNvPr>
          <p:cNvSpPr/>
          <p:nvPr/>
        </p:nvSpPr>
        <p:spPr>
          <a:xfrm>
            <a:off x="4417189" y="1792588"/>
            <a:ext cx="3723611" cy="86390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sz="2800" dirty="0"/>
              <a:t>TÝM</a:t>
            </a:r>
          </a:p>
        </p:txBody>
      </p:sp>
      <p:sp>
        <p:nvSpPr>
          <p:cNvPr id="18" name="Obdélník: se zakulacenými rohy 17">
            <a:extLst>
              <a:ext uri="{FF2B5EF4-FFF2-40B4-BE49-F238E27FC236}">
                <a16:creationId xmlns:a16="http://schemas.microsoft.com/office/drawing/2014/main" id="{AC6827C1-B311-47EF-A49E-06FDBBB562DA}"/>
              </a:ext>
            </a:extLst>
          </p:cNvPr>
          <p:cNvSpPr/>
          <p:nvPr/>
        </p:nvSpPr>
        <p:spPr>
          <a:xfrm>
            <a:off x="4404027" y="2656492"/>
            <a:ext cx="3723611" cy="393489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800" dirty="0"/>
          </a:p>
        </p:txBody>
      </p:sp>
      <p:sp>
        <p:nvSpPr>
          <p:cNvPr id="19" name="Obdélník: se zakulacenými rohy 18">
            <a:extLst>
              <a:ext uri="{FF2B5EF4-FFF2-40B4-BE49-F238E27FC236}">
                <a16:creationId xmlns:a16="http://schemas.microsoft.com/office/drawing/2014/main" id="{C056715D-7C4D-40E1-99C4-4BAADAD234DB}"/>
              </a:ext>
            </a:extLst>
          </p:cNvPr>
          <p:cNvSpPr/>
          <p:nvPr/>
        </p:nvSpPr>
        <p:spPr>
          <a:xfrm>
            <a:off x="8337353" y="1822893"/>
            <a:ext cx="3723611" cy="86390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sz="2800" dirty="0"/>
              <a:t>PÉČE O SEBE</a:t>
            </a:r>
          </a:p>
        </p:txBody>
      </p:sp>
      <p:sp>
        <p:nvSpPr>
          <p:cNvPr id="20" name="Obdélník: se zakulacenými rohy 19">
            <a:extLst>
              <a:ext uri="{FF2B5EF4-FFF2-40B4-BE49-F238E27FC236}">
                <a16:creationId xmlns:a16="http://schemas.microsoft.com/office/drawing/2014/main" id="{6D3F5BA2-4E0A-4229-A263-87B67B07821B}"/>
              </a:ext>
            </a:extLst>
          </p:cNvPr>
          <p:cNvSpPr/>
          <p:nvPr/>
        </p:nvSpPr>
        <p:spPr>
          <a:xfrm>
            <a:off x="8324191" y="2686797"/>
            <a:ext cx="3723611" cy="3934899"/>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dirty="0"/>
          </a:p>
        </p:txBody>
      </p:sp>
    </p:spTree>
    <p:extLst>
      <p:ext uri="{BB962C8B-B14F-4D97-AF65-F5344CB8AC3E}">
        <p14:creationId xmlns:p14="http://schemas.microsoft.com/office/powerpoint/2010/main" val="41741071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6"/>
        <p:cNvGrpSpPr/>
        <p:nvPr/>
      </p:nvGrpSpPr>
      <p:grpSpPr>
        <a:xfrm>
          <a:off x="0" y="0"/>
          <a:ext cx="0" cy="0"/>
          <a:chOff x="0" y="0"/>
          <a:chExt cx="0" cy="0"/>
        </a:xfrm>
      </p:grpSpPr>
      <p:sp>
        <p:nvSpPr>
          <p:cNvPr id="1027" name="Google Shape;1027;p56"/>
          <p:cNvSpPr txBox="1">
            <a:spLocks noGrp="1"/>
          </p:cNvSpPr>
          <p:nvPr>
            <p:ph type="title"/>
          </p:nvPr>
        </p:nvSpPr>
        <p:spPr>
          <a:xfrm>
            <a:off x="1171075" y="1396675"/>
            <a:ext cx="5345700" cy="4064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C0C0C"/>
              </a:buClr>
              <a:buSzPts val="6600"/>
              <a:buFont typeface="Calibri"/>
              <a:buNone/>
            </a:pPr>
            <a:r>
              <a:rPr lang="cs-CZ" sz="4800" dirty="0">
                <a:solidFill>
                  <a:srgbClr val="0C0C0C"/>
                </a:solidFill>
              </a:rPr>
              <a:t>Pusťme se do prezentace</a:t>
            </a:r>
            <a:endParaRPr sz="2600" dirty="0"/>
          </a:p>
        </p:txBody>
      </p:sp>
      <p:pic>
        <p:nvPicPr>
          <p:cNvPr id="1028" name="Google Shape;1028;p56" descr="A logo with blue and yellow circles&#10;&#10;AI-generated content may be incorrect."/>
          <p:cNvPicPr preferRelativeResize="0"/>
          <p:nvPr/>
        </p:nvPicPr>
        <p:blipFill rotWithShape="1">
          <a:blip r:embed="rId3">
            <a:alphaModFix/>
          </a:blip>
          <a:srcRect/>
          <a:stretch/>
        </p:blipFill>
        <p:spPr>
          <a:xfrm>
            <a:off x="8824386" y="1398250"/>
            <a:ext cx="2570662" cy="1968854"/>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g38447a4d823_0_319"/>
          <p:cNvSpPr txBox="1">
            <a:spLocks noGrp="1"/>
          </p:cNvSpPr>
          <p:nvPr>
            <p:ph type="title"/>
          </p:nvPr>
        </p:nvSpPr>
        <p:spPr>
          <a:xfrm>
            <a:off x="4599450" y="3362000"/>
            <a:ext cx="7446300" cy="19197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2"/>
              </a:buClr>
              <a:buSzPct val="100000"/>
              <a:buFont typeface="Calibri"/>
              <a:buNone/>
            </a:pPr>
            <a:r>
              <a:rPr lang="cs-CZ" sz="4000" dirty="0">
                <a:solidFill>
                  <a:schemeClr val="accent5"/>
                </a:solidFill>
                <a:highlight>
                  <a:schemeClr val="lt1"/>
                </a:highlight>
              </a:rPr>
              <a:t>Diskuse</a:t>
            </a:r>
            <a:endParaRPr sz="4000" dirty="0">
              <a:solidFill>
                <a:schemeClr val="accent5"/>
              </a:solidFill>
              <a:highlight>
                <a:schemeClr val="lt1"/>
              </a:highlight>
            </a:endParaRPr>
          </a:p>
          <a:p>
            <a:pPr marL="457200" lvl="0" indent="-400050">
              <a:buClr>
                <a:schemeClr val="dk2"/>
              </a:buClr>
              <a:buSzPct val="84374"/>
              <a:buChar char="●"/>
            </a:pPr>
            <a:r>
              <a:rPr lang="cs-CZ" sz="3555" dirty="0">
                <a:solidFill>
                  <a:schemeClr val="dk2"/>
                </a:solidFill>
              </a:rPr>
              <a:t>Co dělá vaše organizace pro podporu duševního zdraví svých zaměstnanců?</a:t>
            </a:r>
          </a:p>
        </p:txBody>
      </p:sp>
      <p:pic>
        <p:nvPicPr>
          <p:cNvPr id="852" name="Google Shape;852;g38447a4d823_0_319" descr="Chat"/>
          <p:cNvPicPr preferRelativeResize="0"/>
          <p:nvPr/>
        </p:nvPicPr>
        <p:blipFill rotWithShape="1">
          <a:blip r:embed="rId3">
            <a:alphaModFix/>
          </a:blip>
          <a:srcRect/>
          <a:stretch/>
        </p:blipFill>
        <p:spPr>
          <a:xfrm>
            <a:off x="340470" y="1815320"/>
            <a:ext cx="4141760" cy="4137064"/>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Tree>
    <p:extLst>
      <p:ext uri="{BB962C8B-B14F-4D97-AF65-F5344CB8AC3E}">
        <p14:creationId xmlns:p14="http://schemas.microsoft.com/office/powerpoint/2010/main" val="2986467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9"/>
          <p:cNvSpPr txBox="1">
            <a:spLocks noGrp="1"/>
          </p:cNvSpPr>
          <p:nvPr>
            <p:ph type="title"/>
          </p:nvPr>
        </p:nvSpPr>
        <p:spPr>
          <a:xfrm>
            <a:off x="587200" y="384810"/>
            <a:ext cx="9302854" cy="102357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5A8BA"/>
              </a:buClr>
              <a:buSzPts val="3200"/>
              <a:buFont typeface="Calibri"/>
              <a:buNone/>
            </a:pPr>
            <a:r>
              <a:rPr lang="cs-CZ" sz="3200">
                <a:solidFill>
                  <a:srgbClr val="25A8BA"/>
                </a:solidFill>
              </a:rPr>
              <a:t>Cíl školení pro pokročilé</a:t>
            </a:r>
            <a:endParaRPr/>
          </a:p>
        </p:txBody>
      </p:sp>
      <p:sp>
        <p:nvSpPr>
          <p:cNvPr id="371" name="Google Shape;371;p9"/>
          <p:cNvSpPr txBox="1">
            <a:spLocks noGrp="1"/>
          </p:cNvSpPr>
          <p:nvPr>
            <p:ph type="body" idx="1"/>
          </p:nvPr>
        </p:nvSpPr>
        <p:spPr>
          <a:xfrm>
            <a:off x="587200" y="1540881"/>
            <a:ext cx="10766600" cy="3975430"/>
          </a:xfrm>
          <a:prstGeom prst="rect">
            <a:avLst/>
          </a:prstGeom>
          <a:noFill/>
          <a:ln>
            <a:noFill/>
          </a:ln>
        </p:spPr>
        <p:txBody>
          <a:bodyPr spcFirstLastPara="1" wrap="square" lIns="91425" tIns="45700" rIns="91425" bIns="45700" anchor="t" anchorCtr="0">
            <a:noAutofit/>
          </a:bodyPr>
          <a:lstStyle/>
          <a:p>
            <a:pPr indent="-457200" algn="just">
              <a:spcBef>
                <a:spcPts val="0"/>
              </a:spcBef>
              <a:buSzPts val="2400"/>
              <a:buFont typeface="+mj-lt"/>
              <a:buAutoNum type="arabicPeriod"/>
            </a:pPr>
            <a:r>
              <a:rPr lang="cs-CZ" sz="2400" b="1" dirty="0"/>
              <a:t>Rozšíření znalostí o komplexních strategiích v oblasti duševního zdraví</a:t>
            </a:r>
            <a:endParaRPr sz="2400" b="1" dirty="0"/>
          </a:p>
          <a:p>
            <a:pPr indent="-457200" algn="just">
              <a:spcBef>
                <a:spcPts val="1800"/>
              </a:spcBef>
              <a:buSzPts val="2400"/>
              <a:buFont typeface="+mj-lt"/>
              <a:buAutoNum type="arabicPeriod"/>
            </a:pPr>
            <a:r>
              <a:rPr lang="cs-CZ" sz="2400" b="1" dirty="0"/>
              <a:t>Posílení multidisciplinární spolupráce v oblasti duševního zdraví</a:t>
            </a:r>
          </a:p>
          <a:p>
            <a:pPr indent="-457200" algn="just">
              <a:spcBef>
                <a:spcPts val="1800"/>
              </a:spcBef>
              <a:buSzPts val="2400"/>
              <a:buFont typeface="+mj-lt"/>
              <a:buAutoNum type="arabicPeriod"/>
            </a:pPr>
            <a:r>
              <a:rPr lang="cs-CZ" sz="2400" b="1" dirty="0"/>
              <a:t>Rozvíjení pokročilých týmových a vůdčích dovedností</a:t>
            </a:r>
          </a:p>
          <a:p>
            <a:pPr indent="-457200" algn="just">
              <a:spcBef>
                <a:spcPts val="1200"/>
              </a:spcBef>
              <a:buSzPts val="2400"/>
              <a:buFont typeface="+mj-lt"/>
              <a:buAutoNum type="arabicPeriod"/>
            </a:pPr>
            <a:r>
              <a:rPr lang="cs-CZ" sz="2400" b="1" dirty="0"/>
              <a:t>Posílení péče o sebe sama, odolnosti a týmové pohody</a:t>
            </a:r>
          </a:p>
          <a:p>
            <a:pPr marL="0" lvl="0" indent="0" algn="just" rtl="0">
              <a:lnSpc>
                <a:spcPct val="90000"/>
              </a:lnSpc>
              <a:spcBef>
                <a:spcPts val="1800"/>
              </a:spcBef>
              <a:spcAft>
                <a:spcPts val="0"/>
              </a:spcAft>
              <a:buClr>
                <a:schemeClr val="dk1"/>
              </a:buClr>
              <a:buSzPts val="2400"/>
              <a:buNone/>
            </a:pPr>
            <a:endParaRP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6F5D7"/>
        </a:solidFill>
        <a:effectLst/>
      </p:bgPr>
    </p:bg>
    <p:spTree>
      <p:nvGrpSpPr>
        <p:cNvPr id="1" name="Shape 1039"/>
        <p:cNvGrpSpPr/>
        <p:nvPr/>
      </p:nvGrpSpPr>
      <p:grpSpPr>
        <a:xfrm>
          <a:off x="0" y="0"/>
          <a:ext cx="0" cy="0"/>
          <a:chOff x="0" y="0"/>
          <a:chExt cx="0" cy="0"/>
        </a:xfrm>
      </p:grpSpPr>
      <p:sp>
        <p:nvSpPr>
          <p:cNvPr id="1040" name="Google Shape;1040;p58"/>
          <p:cNvSpPr txBox="1">
            <a:spLocks noGrp="1"/>
          </p:cNvSpPr>
          <p:nvPr>
            <p:ph type="ctrTitle"/>
          </p:nvPr>
        </p:nvSpPr>
        <p:spPr>
          <a:xfrm>
            <a:off x="2943770" y="2913655"/>
            <a:ext cx="8510744" cy="103068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5A8BA"/>
              </a:buClr>
              <a:buSzPts val="3200"/>
              <a:buFont typeface="Calibri"/>
              <a:buNone/>
            </a:pPr>
            <a:r>
              <a:rPr lang="cs-CZ" sz="3200">
                <a:solidFill>
                  <a:srgbClr val="25A8BA"/>
                </a:solidFill>
              </a:rPr>
              <a:t>Uvažování a shrnutí</a:t>
            </a:r>
            <a:endParaRPr/>
          </a:p>
        </p:txBody>
      </p:sp>
      <p:pic>
        <p:nvPicPr>
          <p:cNvPr id="1041" name="Google Shape;1041;p58"/>
          <p:cNvPicPr preferRelativeResize="0"/>
          <p:nvPr/>
        </p:nvPicPr>
        <p:blipFill rotWithShape="1">
          <a:blip r:embed="rId3">
            <a:alphaModFix/>
          </a:blip>
          <a:srcRect t="40651" r="3527"/>
          <a:stretch/>
        </p:blipFill>
        <p:spPr>
          <a:xfrm>
            <a:off x="-1" y="6359856"/>
            <a:ext cx="12192001" cy="498143"/>
          </a:xfrm>
          <a:prstGeom prst="rect">
            <a:avLst/>
          </a:prstGeom>
          <a:noFill/>
          <a:ln>
            <a:noFill/>
          </a:ln>
        </p:spPr>
      </p:pic>
      <p:pic>
        <p:nvPicPr>
          <p:cNvPr id="1042" name="Google Shape;1042;p58"/>
          <p:cNvPicPr preferRelativeResize="0"/>
          <p:nvPr/>
        </p:nvPicPr>
        <p:blipFill rotWithShape="1">
          <a:blip r:embed="rId4">
            <a:alphaModFix/>
          </a:blip>
          <a:srcRect/>
          <a:stretch/>
        </p:blipFill>
        <p:spPr>
          <a:xfrm>
            <a:off x="10549752" y="276565"/>
            <a:ext cx="1224462" cy="921104"/>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6"/>
        <p:cNvGrpSpPr/>
        <p:nvPr/>
      </p:nvGrpSpPr>
      <p:grpSpPr>
        <a:xfrm>
          <a:off x="0" y="0"/>
          <a:ext cx="0" cy="0"/>
          <a:chOff x="0" y="0"/>
          <a:chExt cx="0" cy="0"/>
        </a:xfrm>
      </p:grpSpPr>
      <p:sp>
        <p:nvSpPr>
          <p:cNvPr id="1047" name="Google Shape;1047;p5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8" name="Google Shape;1048;p59"/>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9" name="Google Shape;1049;p59"/>
          <p:cNvSpPr txBox="1">
            <a:spLocks noGrp="1"/>
          </p:cNvSpPr>
          <p:nvPr>
            <p:ph type="title"/>
          </p:nvPr>
        </p:nvSpPr>
        <p:spPr>
          <a:xfrm>
            <a:off x="6094105" y="802955"/>
            <a:ext cx="4977976" cy="14540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cs-CZ" sz="3600">
                <a:solidFill>
                  <a:schemeClr val="dk2"/>
                </a:solidFill>
                <a:latin typeface="Calibri"/>
                <a:ea typeface="Calibri"/>
                <a:cs typeface="Calibri"/>
                <a:sym typeface="Calibri"/>
              </a:rPr>
              <a:t>Hodnocení </a:t>
            </a:r>
            <a:r>
              <a:rPr lang="cs-CZ" sz="3600">
                <a:solidFill>
                  <a:schemeClr val="dk2"/>
                </a:solidFill>
              </a:rPr>
              <a:t>po školení</a:t>
            </a:r>
            <a:endParaRPr/>
          </a:p>
        </p:txBody>
      </p:sp>
      <p:sp>
        <p:nvSpPr>
          <p:cNvPr id="1050" name="Google Shape;1050;p59"/>
          <p:cNvSpPr txBox="1">
            <a:spLocks noGrp="1"/>
          </p:cNvSpPr>
          <p:nvPr>
            <p:ph type="body" idx="1"/>
          </p:nvPr>
        </p:nvSpPr>
        <p:spPr>
          <a:xfrm>
            <a:off x="6090574" y="2421682"/>
            <a:ext cx="4977578" cy="3639289"/>
          </a:xfrm>
          <a:prstGeom prst="rect">
            <a:avLst/>
          </a:prstGeom>
          <a:noFill/>
          <a:ln>
            <a:noFill/>
          </a:ln>
        </p:spPr>
        <p:txBody>
          <a:bodyPr spcFirstLastPara="1" wrap="square" lIns="91425" tIns="45700" rIns="91425" bIns="45700" anchor="ctr" anchorCtr="0">
            <a:normAutofit/>
          </a:bodyPr>
          <a:lstStyle/>
          <a:p>
            <a:pPr marL="0" lvl="0" indent="0" algn="l" rtl="0">
              <a:lnSpc>
                <a:spcPct val="98181"/>
              </a:lnSpc>
              <a:spcBef>
                <a:spcPts val="1000"/>
              </a:spcBef>
              <a:spcAft>
                <a:spcPts val="0"/>
              </a:spcAft>
              <a:buNone/>
            </a:pPr>
            <a:r>
              <a:rPr lang="cs-CZ" sz="2400" u="sng" dirty="0">
                <a:solidFill>
                  <a:schemeClr val="hlink"/>
                </a:solidFill>
                <a:hlinkClick r:id="rId3"/>
              </a:rPr>
              <a:t>https://eu-promens.limesurvey.net/125425?lang=cs-informal</a:t>
            </a:r>
            <a:r>
              <a:rPr lang="cs-CZ" sz="2400" dirty="0">
                <a:solidFill>
                  <a:srgbClr val="58595B"/>
                </a:solidFill>
              </a:rPr>
              <a:t>​</a:t>
            </a:r>
            <a:endParaRPr sz="2400" dirty="0">
              <a:solidFill>
                <a:srgbClr val="58595B"/>
              </a:solidFill>
            </a:endParaRPr>
          </a:p>
          <a:p>
            <a:pPr marL="0" lvl="0" indent="0" algn="l" rtl="0">
              <a:lnSpc>
                <a:spcPct val="90000"/>
              </a:lnSpc>
              <a:spcBef>
                <a:spcPts val="0"/>
              </a:spcBef>
              <a:spcAft>
                <a:spcPts val="0"/>
              </a:spcAft>
              <a:buClr>
                <a:schemeClr val="dk2"/>
              </a:buClr>
              <a:buSzPts val="1800"/>
              <a:buNone/>
            </a:pPr>
            <a:endParaRPr sz="1800" dirty="0"/>
          </a:p>
        </p:txBody>
      </p:sp>
      <p:grpSp>
        <p:nvGrpSpPr>
          <p:cNvPr id="1051" name="Google Shape;1051;p59"/>
          <p:cNvGrpSpPr/>
          <p:nvPr/>
        </p:nvGrpSpPr>
        <p:grpSpPr>
          <a:xfrm flipH="1">
            <a:off x="2635" y="52996"/>
            <a:ext cx="5928607" cy="6805005"/>
            <a:chOff x="6095999" y="52996"/>
            <a:chExt cx="6093363" cy="6805005"/>
          </a:xfrm>
        </p:grpSpPr>
        <p:sp>
          <p:nvSpPr>
            <p:cNvPr id="1052" name="Google Shape;1052;p59"/>
            <p:cNvSpPr/>
            <p:nvPr/>
          </p:nvSpPr>
          <p:spPr>
            <a:xfrm>
              <a:off x="6096001" y="52996"/>
              <a:ext cx="6093361" cy="6805003"/>
            </a:xfrm>
            <a:custGeom>
              <a:avLst/>
              <a:gdLst/>
              <a:ahLst/>
              <a:cxnLst/>
              <a:rect l="l" t="t" r="r" b="b"/>
              <a:pathLst>
                <a:path w="5890489" h="6578438" extrusionOk="0">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0">
                  <a:srgbClr val="FFFFFF">
                    <a:alpha val="9411"/>
                  </a:srgbClr>
                </a:gs>
                <a:gs pos="2000">
                  <a:srgbClr val="FFFFFF">
                    <a:alpha val="9411"/>
                  </a:srgbClr>
                </a:gs>
                <a:gs pos="16000">
                  <a:srgbClr val="9ED9DE">
                    <a:alpha val="9411"/>
                  </a:srgbClr>
                </a:gs>
                <a:gs pos="85000">
                  <a:srgbClr val="1D869C">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3" name="Google Shape;1053;p59"/>
            <p:cNvSpPr/>
            <p:nvPr/>
          </p:nvSpPr>
          <p:spPr>
            <a:xfrm>
              <a:off x="6095999" y="52997"/>
              <a:ext cx="6093363" cy="6805004"/>
            </a:xfrm>
            <a:custGeom>
              <a:avLst/>
              <a:gdLst/>
              <a:ahLst/>
              <a:cxnLst/>
              <a:rect l="l" t="t" r="r" b="b"/>
              <a:pathLst>
                <a:path w="5890491" h="6578439" extrusionOk="0">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0">
                  <a:srgbClr val="FFFFFF">
                    <a:alpha val="9411"/>
                  </a:srgbClr>
                </a:gs>
                <a:gs pos="2000">
                  <a:srgbClr val="FFFFFF">
                    <a:alpha val="9411"/>
                  </a:srgbClr>
                </a:gs>
                <a:gs pos="16000">
                  <a:srgbClr val="9ED9DE">
                    <a:alpha val="9411"/>
                  </a:srgbClr>
                </a:gs>
                <a:gs pos="85000">
                  <a:srgbClr val="1D869C">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4" name="Google Shape;1054;p59"/>
            <p:cNvSpPr/>
            <p:nvPr/>
          </p:nvSpPr>
          <p:spPr>
            <a:xfrm>
              <a:off x="6096000" y="52997"/>
              <a:ext cx="6093362" cy="6805004"/>
            </a:xfrm>
            <a:custGeom>
              <a:avLst/>
              <a:gdLst/>
              <a:ahLst/>
              <a:cxnLst/>
              <a:rect l="l" t="t" r="r" b="b"/>
              <a:pathLst>
                <a:path w="5890490" h="6578439" extrusionOk="0">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0">
                  <a:srgbClr val="FFFFFF">
                    <a:alpha val="9411"/>
                  </a:srgbClr>
                </a:gs>
                <a:gs pos="2000">
                  <a:srgbClr val="FFFFFF">
                    <a:alpha val="9411"/>
                  </a:srgbClr>
                </a:gs>
                <a:gs pos="16000">
                  <a:srgbClr val="9ED9DE">
                    <a:alpha val="9411"/>
                  </a:srgbClr>
                </a:gs>
                <a:gs pos="85000">
                  <a:srgbClr val="1D869C">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055" name="Google Shape;1055;p59"/>
          <p:cNvPicPr preferRelativeResize="0"/>
          <p:nvPr/>
        </p:nvPicPr>
        <p:blipFill rotWithShape="1">
          <a:blip r:embed="rId4">
            <a:alphaModFix/>
          </a:blip>
          <a:srcRect l="4067" r="-9" b="4306"/>
          <a:stretch/>
        </p:blipFill>
        <p:spPr>
          <a:xfrm>
            <a:off x="776375" y="2339325"/>
            <a:ext cx="3256550" cy="3189425"/>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9"/>
        <p:cNvGrpSpPr/>
        <p:nvPr/>
      </p:nvGrpSpPr>
      <p:grpSpPr>
        <a:xfrm>
          <a:off x="0" y="0"/>
          <a:ext cx="0" cy="0"/>
          <a:chOff x="0" y="0"/>
          <a:chExt cx="0" cy="0"/>
        </a:xfrm>
      </p:grpSpPr>
      <p:sp>
        <p:nvSpPr>
          <p:cNvPr id="1060" name="Google Shape;1060;p6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1" name="Google Shape;1061;p60"/>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2" name="Google Shape;1062;p60"/>
          <p:cNvSpPr txBox="1">
            <a:spLocks noGrp="1"/>
          </p:cNvSpPr>
          <p:nvPr>
            <p:ph type="title"/>
          </p:nvPr>
        </p:nvSpPr>
        <p:spPr>
          <a:xfrm>
            <a:off x="6094105" y="802955"/>
            <a:ext cx="4977976" cy="14540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cs-CZ" sz="3600">
                <a:solidFill>
                  <a:schemeClr val="dk2"/>
                </a:solidFill>
              </a:rPr>
              <a:t>Formulář zpětné vazby</a:t>
            </a:r>
            <a:r>
              <a:rPr lang="cs-CZ" sz="3600">
                <a:solidFill>
                  <a:schemeClr val="dk2"/>
                </a:solidFill>
                <a:latin typeface="Calibri"/>
                <a:ea typeface="Calibri"/>
                <a:cs typeface="Calibri"/>
                <a:sym typeface="Calibri"/>
              </a:rPr>
              <a:t> </a:t>
            </a:r>
            <a:r>
              <a:rPr lang="cs-CZ" sz="3600">
                <a:solidFill>
                  <a:schemeClr val="dk2"/>
                </a:solidFill>
              </a:rPr>
              <a:t>(kvantitativní)</a:t>
            </a:r>
            <a:endParaRPr/>
          </a:p>
        </p:txBody>
      </p:sp>
      <p:sp>
        <p:nvSpPr>
          <p:cNvPr id="1063" name="Google Shape;1063;p60"/>
          <p:cNvSpPr txBox="1">
            <a:spLocks noGrp="1"/>
          </p:cNvSpPr>
          <p:nvPr>
            <p:ph type="body" idx="1"/>
          </p:nvPr>
        </p:nvSpPr>
        <p:spPr>
          <a:xfrm>
            <a:off x="6090574" y="2421682"/>
            <a:ext cx="4977578" cy="3639289"/>
          </a:xfrm>
          <a:prstGeom prst="rect">
            <a:avLst/>
          </a:prstGeom>
          <a:noFill/>
          <a:ln>
            <a:noFill/>
          </a:ln>
        </p:spPr>
        <p:txBody>
          <a:bodyPr spcFirstLastPara="1" wrap="square" lIns="91425" tIns="45700" rIns="91425" bIns="45700" anchor="ctr" anchorCtr="0">
            <a:normAutofit/>
          </a:bodyPr>
          <a:lstStyle/>
          <a:p>
            <a:pPr marL="0" lvl="0" indent="0" algn="l" rtl="0">
              <a:lnSpc>
                <a:spcPct val="98181"/>
              </a:lnSpc>
              <a:spcBef>
                <a:spcPts val="1000"/>
              </a:spcBef>
              <a:spcAft>
                <a:spcPts val="0"/>
              </a:spcAft>
              <a:buNone/>
            </a:pPr>
            <a:r>
              <a:rPr lang="cs-CZ" sz="2400" u="sng">
                <a:solidFill>
                  <a:schemeClr val="hlink"/>
                </a:solidFill>
                <a:hlinkClick r:id="rId3"/>
              </a:rPr>
              <a:t>https://eu-promens.limesurvey.net/988335?lang=cs-informal</a:t>
            </a:r>
            <a:endParaRPr sz="2400" u="sng">
              <a:solidFill>
                <a:schemeClr val="hlink"/>
              </a:solidFill>
            </a:endParaRPr>
          </a:p>
          <a:p>
            <a:pPr marL="0" lvl="0" indent="0" algn="l" rtl="0">
              <a:lnSpc>
                <a:spcPct val="90000"/>
              </a:lnSpc>
              <a:spcBef>
                <a:spcPts val="0"/>
              </a:spcBef>
              <a:spcAft>
                <a:spcPts val="0"/>
              </a:spcAft>
              <a:buClr>
                <a:schemeClr val="dk2"/>
              </a:buClr>
              <a:buSzPts val="1800"/>
              <a:buNone/>
            </a:pPr>
            <a:r>
              <a:rPr lang="cs-CZ" sz="1800">
                <a:solidFill>
                  <a:schemeClr val="dk2"/>
                </a:solidFill>
              </a:rPr>
              <a:t> </a:t>
            </a:r>
            <a:endParaRPr/>
          </a:p>
        </p:txBody>
      </p:sp>
      <p:grpSp>
        <p:nvGrpSpPr>
          <p:cNvPr id="1064" name="Google Shape;1064;p60"/>
          <p:cNvGrpSpPr/>
          <p:nvPr/>
        </p:nvGrpSpPr>
        <p:grpSpPr>
          <a:xfrm flipH="1">
            <a:off x="2635" y="52996"/>
            <a:ext cx="5928607" cy="6805005"/>
            <a:chOff x="6095999" y="52996"/>
            <a:chExt cx="6093363" cy="6805005"/>
          </a:xfrm>
        </p:grpSpPr>
        <p:sp>
          <p:nvSpPr>
            <p:cNvPr id="1065" name="Google Shape;1065;p60"/>
            <p:cNvSpPr/>
            <p:nvPr/>
          </p:nvSpPr>
          <p:spPr>
            <a:xfrm>
              <a:off x="6096001" y="52996"/>
              <a:ext cx="6093361" cy="6805003"/>
            </a:xfrm>
            <a:custGeom>
              <a:avLst/>
              <a:gdLst/>
              <a:ahLst/>
              <a:cxnLst/>
              <a:rect l="l" t="t" r="r" b="b"/>
              <a:pathLst>
                <a:path w="5890489" h="6578438" extrusionOk="0">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0">
                  <a:srgbClr val="FFFFFF">
                    <a:alpha val="9411"/>
                  </a:srgbClr>
                </a:gs>
                <a:gs pos="2000">
                  <a:srgbClr val="FFFFFF">
                    <a:alpha val="9411"/>
                  </a:srgbClr>
                </a:gs>
                <a:gs pos="16000">
                  <a:srgbClr val="9ED9DE">
                    <a:alpha val="9411"/>
                  </a:srgbClr>
                </a:gs>
                <a:gs pos="85000">
                  <a:srgbClr val="1D869C">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6" name="Google Shape;1066;p60"/>
            <p:cNvSpPr/>
            <p:nvPr/>
          </p:nvSpPr>
          <p:spPr>
            <a:xfrm>
              <a:off x="6095999" y="52997"/>
              <a:ext cx="6093363" cy="6805004"/>
            </a:xfrm>
            <a:custGeom>
              <a:avLst/>
              <a:gdLst/>
              <a:ahLst/>
              <a:cxnLst/>
              <a:rect l="l" t="t" r="r" b="b"/>
              <a:pathLst>
                <a:path w="5890491" h="6578439" extrusionOk="0">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0">
                  <a:srgbClr val="FFFFFF">
                    <a:alpha val="9411"/>
                  </a:srgbClr>
                </a:gs>
                <a:gs pos="2000">
                  <a:srgbClr val="FFFFFF">
                    <a:alpha val="9411"/>
                  </a:srgbClr>
                </a:gs>
                <a:gs pos="16000">
                  <a:srgbClr val="9ED9DE">
                    <a:alpha val="9411"/>
                  </a:srgbClr>
                </a:gs>
                <a:gs pos="85000">
                  <a:srgbClr val="1D869C">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7" name="Google Shape;1067;p60"/>
            <p:cNvSpPr/>
            <p:nvPr/>
          </p:nvSpPr>
          <p:spPr>
            <a:xfrm>
              <a:off x="6096000" y="52997"/>
              <a:ext cx="6093362" cy="6805004"/>
            </a:xfrm>
            <a:custGeom>
              <a:avLst/>
              <a:gdLst/>
              <a:ahLst/>
              <a:cxnLst/>
              <a:rect l="l" t="t" r="r" b="b"/>
              <a:pathLst>
                <a:path w="5890490" h="6578439" extrusionOk="0">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0">
                  <a:srgbClr val="FFFFFF">
                    <a:alpha val="9411"/>
                  </a:srgbClr>
                </a:gs>
                <a:gs pos="2000">
                  <a:srgbClr val="FFFFFF">
                    <a:alpha val="9411"/>
                  </a:srgbClr>
                </a:gs>
                <a:gs pos="16000">
                  <a:srgbClr val="9ED9DE">
                    <a:alpha val="9411"/>
                  </a:srgbClr>
                </a:gs>
                <a:gs pos="85000">
                  <a:srgbClr val="1D869C">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068" name="Google Shape;1068;p60"/>
          <p:cNvPicPr preferRelativeResize="0"/>
          <p:nvPr/>
        </p:nvPicPr>
        <p:blipFill>
          <a:blip r:embed="rId4">
            <a:alphaModFix/>
          </a:blip>
          <a:stretch>
            <a:fillRect/>
          </a:stretch>
        </p:blipFill>
        <p:spPr>
          <a:xfrm>
            <a:off x="411450" y="2105625"/>
            <a:ext cx="3696475" cy="351980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2"/>
        <p:cNvGrpSpPr/>
        <p:nvPr/>
      </p:nvGrpSpPr>
      <p:grpSpPr>
        <a:xfrm>
          <a:off x="0" y="0"/>
          <a:ext cx="0" cy="0"/>
          <a:chOff x="0" y="0"/>
          <a:chExt cx="0" cy="0"/>
        </a:xfrm>
      </p:grpSpPr>
      <p:sp>
        <p:nvSpPr>
          <p:cNvPr id="1073" name="Google Shape;1073;p6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4" name="Google Shape;1074;p61"/>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5" name="Google Shape;1075;p61"/>
          <p:cNvSpPr txBox="1">
            <a:spLocks noGrp="1"/>
          </p:cNvSpPr>
          <p:nvPr>
            <p:ph type="title"/>
          </p:nvPr>
        </p:nvSpPr>
        <p:spPr>
          <a:xfrm>
            <a:off x="6094105" y="802955"/>
            <a:ext cx="4977976" cy="145405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cs-CZ" sz="3600">
                <a:solidFill>
                  <a:schemeClr val="dk2"/>
                </a:solidFill>
              </a:rPr>
              <a:t>Formulář zpětné vazby</a:t>
            </a:r>
            <a:r>
              <a:rPr lang="cs-CZ" sz="3600">
                <a:solidFill>
                  <a:schemeClr val="dk2"/>
                </a:solidFill>
                <a:latin typeface="Calibri"/>
                <a:ea typeface="Calibri"/>
                <a:cs typeface="Calibri"/>
                <a:sym typeface="Calibri"/>
              </a:rPr>
              <a:t> </a:t>
            </a:r>
            <a:r>
              <a:rPr lang="cs-CZ" sz="3600">
                <a:solidFill>
                  <a:schemeClr val="dk2"/>
                </a:solidFill>
              </a:rPr>
              <a:t>(kvalitativní)</a:t>
            </a:r>
            <a:endParaRPr/>
          </a:p>
        </p:txBody>
      </p:sp>
      <p:sp>
        <p:nvSpPr>
          <p:cNvPr id="1076" name="Google Shape;1076;p61"/>
          <p:cNvSpPr txBox="1">
            <a:spLocks noGrp="1"/>
          </p:cNvSpPr>
          <p:nvPr>
            <p:ph type="body" idx="1"/>
          </p:nvPr>
        </p:nvSpPr>
        <p:spPr>
          <a:xfrm>
            <a:off x="6090574" y="2421682"/>
            <a:ext cx="4977578" cy="3639289"/>
          </a:xfrm>
          <a:prstGeom prst="rect">
            <a:avLst/>
          </a:prstGeom>
          <a:noFill/>
          <a:ln>
            <a:noFill/>
          </a:ln>
        </p:spPr>
        <p:txBody>
          <a:bodyPr spcFirstLastPara="1" wrap="square" lIns="91425" tIns="45700" rIns="91425" bIns="45700" anchor="ctr" anchorCtr="0">
            <a:normAutofit/>
          </a:bodyPr>
          <a:lstStyle/>
          <a:p>
            <a:pPr marL="0" lvl="0" indent="0" algn="l" rtl="0">
              <a:lnSpc>
                <a:spcPct val="98181"/>
              </a:lnSpc>
              <a:spcBef>
                <a:spcPts val="1000"/>
              </a:spcBef>
              <a:spcAft>
                <a:spcPts val="0"/>
              </a:spcAft>
              <a:buNone/>
            </a:pPr>
            <a:r>
              <a:rPr lang="cs-CZ" sz="2400" u="sng">
                <a:solidFill>
                  <a:schemeClr val="hlink"/>
                </a:solidFill>
                <a:hlinkClick r:id="rId3"/>
              </a:rPr>
              <a:t>https://eu-promens.limesurvey.net/681297?lang=cs-informal</a:t>
            </a:r>
            <a:r>
              <a:rPr lang="cs-CZ" sz="2400">
                <a:solidFill>
                  <a:srgbClr val="58595B"/>
                </a:solidFill>
              </a:rPr>
              <a:t> ​</a:t>
            </a:r>
            <a:endParaRPr sz="2400">
              <a:solidFill>
                <a:srgbClr val="58595B"/>
              </a:solidFill>
            </a:endParaRPr>
          </a:p>
          <a:p>
            <a:pPr marL="0" lvl="0" indent="0" algn="l" rtl="0">
              <a:lnSpc>
                <a:spcPct val="90000"/>
              </a:lnSpc>
              <a:spcBef>
                <a:spcPts val="0"/>
              </a:spcBef>
              <a:spcAft>
                <a:spcPts val="0"/>
              </a:spcAft>
              <a:buClr>
                <a:schemeClr val="dk2"/>
              </a:buClr>
              <a:buSzPts val="1800"/>
              <a:buNone/>
            </a:pPr>
            <a:r>
              <a:rPr lang="cs-CZ" sz="1800">
                <a:solidFill>
                  <a:schemeClr val="dk2"/>
                </a:solidFill>
              </a:rPr>
              <a:t> </a:t>
            </a:r>
            <a:endParaRPr/>
          </a:p>
        </p:txBody>
      </p:sp>
      <p:grpSp>
        <p:nvGrpSpPr>
          <p:cNvPr id="1077" name="Google Shape;1077;p61"/>
          <p:cNvGrpSpPr/>
          <p:nvPr/>
        </p:nvGrpSpPr>
        <p:grpSpPr>
          <a:xfrm flipH="1">
            <a:off x="2635" y="52996"/>
            <a:ext cx="5928607" cy="6805005"/>
            <a:chOff x="6095999" y="52996"/>
            <a:chExt cx="6093363" cy="6805005"/>
          </a:xfrm>
        </p:grpSpPr>
        <p:sp>
          <p:nvSpPr>
            <p:cNvPr id="1078" name="Google Shape;1078;p61"/>
            <p:cNvSpPr/>
            <p:nvPr/>
          </p:nvSpPr>
          <p:spPr>
            <a:xfrm>
              <a:off x="6096001" y="52996"/>
              <a:ext cx="6093361" cy="6805003"/>
            </a:xfrm>
            <a:custGeom>
              <a:avLst/>
              <a:gdLst/>
              <a:ahLst/>
              <a:cxnLst/>
              <a:rect l="l" t="t" r="r" b="b"/>
              <a:pathLst>
                <a:path w="5890489" h="6578438" extrusionOk="0">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0">
                  <a:srgbClr val="FFFFFF">
                    <a:alpha val="9411"/>
                  </a:srgbClr>
                </a:gs>
                <a:gs pos="2000">
                  <a:srgbClr val="FFFFFF">
                    <a:alpha val="9411"/>
                  </a:srgbClr>
                </a:gs>
                <a:gs pos="16000">
                  <a:srgbClr val="9ED9DE">
                    <a:alpha val="9411"/>
                  </a:srgbClr>
                </a:gs>
                <a:gs pos="85000">
                  <a:srgbClr val="1D869C">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9" name="Google Shape;1079;p61"/>
            <p:cNvSpPr/>
            <p:nvPr/>
          </p:nvSpPr>
          <p:spPr>
            <a:xfrm>
              <a:off x="6095999" y="52997"/>
              <a:ext cx="6093363" cy="6805004"/>
            </a:xfrm>
            <a:custGeom>
              <a:avLst/>
              <a:gdLst/>
              <a:ahLst/>
              <a:cxnLst/>
              <a:rect l="l" t="t" r="r" b="b"/>
              <a:pathLst>
                <a:path w="5890491" h="6578439" extrusionOk="0">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0">
                  <a:srgbClr val="FFFFFF">
                    <a:alpha val="9411"/>
                  </a:srgbClr>
                </a:gs>
                <a:gs pos="2000">
                  <a:srgbClr val="FFFFFF">
                    <a:alpha val="9411"/>
                  </a:srgbClr>
                </a:gs>
                <a:gs pos="16000">
                  <a:srgbClr val="9ED9DE">
                    <a:alpha val="9411"/>
                  </a:srgbClr>
                </a:gs>
                <a:gs pos="85000">
                  <a:srgbClr val="1D869C">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0" name="Google Shape;1080;p61"/>
            <p:cNvSpPr/>
            <p:nvPr/>
          </p:nvSpPr>
          <p:spPr>
            <a:xfrm>
              <a:off x="6096000" y="52997"/>
              <a:ext cx="6093362" cy="6805004"/>
            </a:xfrm>
            <a:custGeom>
              <a:avLst/>
              <a:gdLst/>
              <a:ahLst/>
              <a:cxnLst/>
              <a:rect l="l" t="t" r="r" b="b"/>
              <a:pathLst>
                <a:path w="5890490" h="6578439" extrusionOk="0">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0">
                  <a:srgbClr val="FFFFFF">
                    <a:alpha val="9411"/>
                  </a:srgbClr>
                </a:gs>
                <a:gs pos="2000">
                  <a:srgbClr val="FFFFFF">
                    <a:alpha val="9411"/>
                  </a:srgbClr>
                </a:gs>
                <a:gs pos="16000">
                  <a:srgbClr val="9ED9DE">
                    <a:alpha val="9411"/>
                  </a:srgbClr>
                </a:gs>
                <a:gs pos="85000">
                  <a:srgbClr val="1D869C">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081" name="Google Shape;1081;p61"/>
          <p:cNvPicPr preferRelativeResize="0"/>
          <p:nvPr/>
        </p:nvPicPr>
        <p:blipFill>
          <a:blip r:embed="rId4">
            <a:alphaModFix/>
          </a:blip>
          <a:stretch>
            <a:fillRect/>
          </a:stretch>
        </p:blipFill>
        <p:spPr>
          <a:xfrm>
            <a:off x="799900" y="2257000"/>
            <a:ext cx="3258376" cy="3121975"/>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5"/>
        <p:cNvGrpSpPr/>
        <p:nvPr/>
      </p:nvGrpSpPr>
      <p:grpSpPr>
        <a:xfrm>
          <a:off x="0" y="0"/>
          <a:ext cx="0" cy="0"/>
          <a:chOff x="0" y="0"/>
          <a:chExt cx="0" cy="0"/>
        </a:xfrm>
      </p:grpSpPr>
      <p:sp>
        <p:nvSpPr>
          <p:cNvPr id="1086" name="Google Shape;1086;g381be8ff5ea_0_2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7" name="Google Shape;1087;g381be8ff5ea_0_21"/>
          <p:cNvSpPr txBox="1">
            <a:spLocks noGrp="1"/>
          </p:cNvSpPr>
          <p:nvPr>
            <p:ph type="title"/>
          </p:nvPr>
        </p:nvSpPr>
        <p:spPr>
          <a:xfrm>
            <a:off x="630936" y="640080"/>
            <a:ext cx="4818900" cy="1481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860"/>
              <a:buFont typeface="Calibri"/>
              <a:buNone/>
            </a:pPr>
            <a:r>
              <a:rPr lang="cs-CZ" sz="4360">
                <a:solidFill>
                  <a:schemeClr val="dk1"/>
                </a:solidFill>
                <a:latin typeface="Calibri"/>
                <a:ea typeface="Calibri"/>
                <a:cs typeface="Calibri"/>
                <a:sym typeface="Calibri"/>
              </a:rPr>
              <a:t>Pojďme si to zkusit</a:t>
            </a:r>
            <a:endParaRPr sz="3459"/>
          </a:p>
        </p:txBody>
      </p:sp>
      <p:sp>
        <p:nvSpPr>
          <p:cNvPr id="1088" name="Google Shape;1088;g381be8ff5ea_0_21"/>
          <p:cNvSpPr/>
          <p:nvPr/>
        </p:nvSpPr>
        <p:spPr>
          <a:xfrm>
            <a:off x="643278" y="2372868"/>
            <a:ext cx="3255095"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9" name="Google Shape;1089;g381be8ff5ea_0_21"/>
          <p:cNvSpPr txBox="1"/>
          <p:nvPr/>
        </p:nvSpPr>
        <p:spPr>
          <a:xfrm>
            <a:off x="630936" y="2660904"/>
            <a:ext cx="4818900" cy="35478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1200"/>
              </a:spcBef>
              <a:spcAft>
                <a:spcPts val="0"/>
              </a:spcAft>
              <a:buNone/>
            </a:pPr>
            <a:r>
              <a:rPr lang="cs-CZ" sz="1800" b="1" dirty="0">
                <a:solidFill>
                  <a:schemeClr val="dk1"/>
                </a:solidFill>
                <a:latin typeface="Calibri"/>
                <a:ea typeface="Calibri"/>
                <a:cs typeface="Calibri"/>
                <a:sym typeface="Calibri"/>
              </a:rPr>
              <a:t>Reflexe 3–2–1</a:t>
            </a:r>
            <a:endParaRPr sz="1800" b="1" dirty="0">
              <a:solidFill>
                <a:schemeClr val="dk1"/>
              </a:solidFill>
              <a:latin typeface="Calibri"/>
              <a:ea typeface="Calibri"/>
              <a:cs typeface="Calibri"/>
              <a:sym typeface="Calibri"/>
            </a:endParaRPr>
          </a:p>
          <a:p>
            <a:pPr marL="457200" lvl="0" indent="-342900" algn="l" rtl="0">
              <a:lnSpc>
                <a:spcPct val="115000"/>
              </a:lnSpc>
              <a:spcBef>
                <a:spcPts val="1200"/>
              </a:spcBef>
              <a:spcAft>
                <a:spcPts val="0"/>
              </a:spcAft>
              <a:buClr>
                <a:schemeClr val="dk1"/>
              </a:buClr>
              <a:buSzPts val="1800"/>
              <a:buFont typeface="Calibri"/>
              <a:buChar char="●"/>
            </a:pPr>
            <a:r>
              <a:rPr lang="cs-CZ" sz="1800" dirty="0">
                <a:solidFill>
                  <a:schemeClr val="dk1"/>
                </a:solidFill>
                <a:latin typeface="Calibri"/>
                <a:ea typeface="Calibri"/>
                <a:cs typeface="Calibri"/>
                <a:sym typeface="Calibri"/>
              </a:rPr>
              <a:t>každý si zapíše: </a:t>
            </a:r>
            <a:endParaRPr sz="1800" dirty="0">
              <a:solidFill>
                <a:schemeClr val="dk1"/>
              </a:solidFill>
              <a:latin typeface="Calibri"/>
              <a:ea typeface="Calibri"/>
              <a:cs typeface="Calibri"/>
              <a:sym typeface="Calibri"/>
            </a:endParaRPr>
          </a:p>
          <a:p>
            <a:pPr marL="0" lvl="0" indent="457200" algn="l" rtl="0">
              <a:lnSpc>
                <a:spcPct val="115000"/>
              </a:lnSpc>
              <a:spcBef>
                <a:spcPts val="1200"/>
              </a:spcBef>
              <a:spcAft>
                <a:spcPts val="0"/>
              </a:spcAft>
              <a:buNone/>
            </a:pPr>
            <a:r>
              <a:rPr lang="cs-CZ" sz="1800" dirty="0">
                <a:solidFill>
                  <a:schemeClr val="dk1"/>
                </a:solidFill>
                <a:latin typeface="Calibri"/>
                <a:ea typeface="Calibri"/>
                <a:cs typeface="Calibri"/>
                <a:sym typeface="Calibri"/>
              </a:rPr>
              <a:t>3 věci, které si odnáším, </a:t>
            </a:r>
            <a:endParaRPr sz="1800" dirty="0">
              <a:solidFill>
                <a:schemeClr val="dk1"/>
              </a:solidFill>
              <a:latin typeface="Calibri"/>
              <a:ea typeface="Calibri"/>
              <a:cs typeface="Calibri"/>
              <a:sym typeface="Calibri"/>
            </a:endParaRPr>
          </a:p>
          <a:p>
            <a:pPr marL="457200" lvl="0" indent="0" algn="l" rtl="0">
              <a:lnSpc>
                <a:spcPct val="115000"/>
              </a:lnSpc>
              <a:spcBef>
                <a:spcPts val="1200"/>
              </a:spcBef>
              <a:spcAft>
                <a:spcPts val="0"/>
              </a:spcAft>
              <a:buNone/>
            </a:pPr>
            <a:r>
              <a:rPr lang="cs-CZ" sz="1800" dirty="0">
                <a:solidFill>
                  <a:schemeClr val="dk1"/>
                </a:solidFill>
                <a:latin typeface="Calibri"/>
                <a:ea typeface="Calibri"/>
                <a:cs typeface="Calibri"/>
                <a:sym typeface="Calibri"/>
              </a:rPr>
              <a:t>2, které chci více zkusit v praxi, </a:t>
            </a:r>
            <a:endParaRPr sz="1800" dirty="0">
              <a:solidFill>
                <a:schemeClr val="dk1"/>
              </a:solidFill>
              <a:latin typeface="Calibri"/>
              <a:ea typeface="Calibri"/>
              <a:cs typeface="Calibri"/>
              <a:sym typeface="Calibri"/>
            </a:endParaRPr>
          </a:p>
          <a:p>
            <a:pPr marL="457200" lvl="0" indent="0" algn="l" rtl="0">
              <a:lnSpc>
                <a:spcPct val="115000"/>
              </a:lnSpc>
              <a:spcBef>
                <a:spcPts val="1200"/>
              </a:spcBef>
              <a:spcAft>
                <a:spcPts val="0"/>
              </a:spcAft>
              <a:buNone/>
            </a:pPr>
            <a:r>
              <a:rPr lang="cs-CZ" sz="1800" dirty="0">
                <a:solidFill>
                  <a:schemeClr val="dk1"/>
                </a:solidFill>
                <a:latin typeface="Calibri"/>
                <a:ea typeface="Calibri"/>
                <a:cs typeface="Calibri"/>
                <a:sym typeface="Calibri"/>
              </a:rPr>
              <a:t>1 otázku, kterou si chci ještě promyslet.</a:t>
            </a:r>
            <a:endParaRPr sz="2600" b="1" dirty="0">
              <a:solidFill>
                <a:schemeClr val="dk1"/>
              </a:solidFill>
              <a:latin typeface="Calibri"/>
              <a:ea typeface="Calibri"/>
              <a:cs typeface="Calibri"/>
              <a:sym typeface="Calibri"/>
            </a:endParaRPr>
          </a:p>
          <a:p>
            <a:pPr marL="0" marR="0" lvl="0" indent="0" algn="l" rtl="0">
              <a:lnSpc>
                <a:spcPct val="90000"/>
              </a:lnSpc>
              <a:spcBef>
                <a:spcPts val="1200"/>
              </a:spcBef>
              <a:spcAft>
                <a:spcPts val="0"/>
              </a:spcAft>
              <a:buClr>
                <a:srgbClr val="000000"/>
              </a:buClr>
              <a:buSzPts val="1600"/>
              <a:buFont typeface="Arial"/>
              <a:buNone/>
            </a:pPr>
            <a:endParaRPr sz="2300" dirty="0">
              <a:solidFill>
                <a:schemeClr val="dk1"/>
              </a:solidFill>
              <a:latin typeface="Calibri"/>
              <a:ea typeface="Calibri"/>
              <a:cs typeface="Calibri"/>
              <a:sym typeface="Calibri"/>
            </a:endParaRPr>
          </a:p>
        </p:txBody>
      </p:sp>
      <p:pic>
        <p:nvPicPr>
          <p:cNvPr id="1090" name="Google Shape;1090;g381be8ff5ea_0_21" descr="A logo with blue and yellow circles&#10;&#10;AI-generated content may be incorrect."/>
          <p:cNvPicPr preferRelativeResize="0"/>
          <p:nvPr/>
        </p:nvPicPr>
        <p:blipFill rotWithShape="1">
          <a:blip r:embed="rId3">
            <a:alphaModFix/>
          </a:blip>
          <a:srcRect/>
          <a:stretch/>
        </p:blipFill>
        <p:spPr>
          <a:xfrm>
            <a:off x="6099048" y="1370846"/>
            <a:ext cx="5458969" cy="4116308"/>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094"/>
        <p:cNvGrpSpPr/>
        <p:nvPr/>
      </p:nvGrpSpPr>
      <p:grpSpPr>
        <a:xfrm>
          <a:off x="0" y="0"/>
          <a:ext cx="0" cy="0"/>
          <a:chOff x="0" y="0"/>
          <a:chExt cx="0" cy="0"/>
        </a:xfrm>
      </p:grpSpPr>
      <p:sp>
        <p:nvSpPr>
          <p:cNvPr id="1095" name="Google Shape;1095;p62"/>
          <p:cNvSpPr txBox="1">
            <a:spLocks noGrp="1"/>
          </p:cNvSpPr>
          <p:nvPr>
            <p:ph type="subTitle" idx="1"/>
          </p:nvPr>
        </p:nvSpPr>
        <p:spPr>
          <a:xfrm>
            <a:off x="2730597" y="2315463"/>
            <a:ext cx="8888566" cy="2232101"/>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90000"/>
              </a:lnSpc>
              <a:spcBef>
                <a:spcPts val="0"/>
              </a:spcBef>
              <a:spcAft>
                <a:spcPts val="0"/>
              </a:spcAft>
              <a:buClr>
                <a:srgbClr val="25A8BA"/>
              </a:buClr>
              <a:buSzPct val="100000"/>
              <a:buNone/>
            </a:pPr>
            <a:r>
              <a:rPr lang="cs-CZ" sz="4000" b="1" i="1">
                <a:solidFill>
                  <a:srgbClr val="25A8BA"/>
                </a:solidFill>
              </a:rPr>
              <a:t>Děkujeme!</a:t>
            </a:r>
            <a:endParaRPr sz="4000" b="1" i="1">
              <a:solidFill>
                <a:srgbClr val="25A8BA"/>
              </a:solidFill>
            </a:endParaRPr>
          </a:p>
          <a:p>
            <a:pPr marL="0" lvl="0" indent="0" algn="l" rtl="0">
              <a:lnSpc>
                <a:spcPct val="90000"/>
              </a:lnSpc>
              <a:spcBef>
                <a:spcPts val="0"/>
              </a:spcBef>
              <a:spcAft>
                <a:spcPts val="0"/>
              </a:spcAft>
              <a:buClr>
                <a:srgbClr val="25A8BA"/>
              </a:buClr>
              <a:buSzPct val="100000"/>
              <a:buNone/>
            </a:pPr>
            <a:endParaRPr sz="4000" b="1" i="1">
              <a:solidFill>
                <a:srgbClr val="25A8BA"/>
              </a:solidFill>
            </a:endParaRPr>
          </a:p>
          <a:p>
            <a:pPr marL="0" lvl="0" indent="0" algn="l" rtl="0">
              <a:lnSpc>
                <a:spcPct val="90000"/>
              </a:lnSpc>
              <a:spcBef>
                <a:spcPts val="1000"/>
              </a:spcBef>
              <a:spcAft>
                <a:spcPts val="0"/>
              </a:spcAft>
              <a:buClr>
                <a:srgbClr val="2F5496"/>
              </a:buClr>
              <a:buSzPct val="100000"/>
              <a:buNone/>
            </a:pPr>
            <a:r>
              <a:rPr lang="cs-CZ" sz="4000" b="1" i="1" u="sng">
                <a:solidFill>
                  <a:schemeClr val="hlink"/>
                </a:solidFill>
                <a:hlinkClick r:id="rId3"/>
              </a:rPr>
              <a:t>lucie.havlikova@nudz.cz</a:t>
            </a:r>
            <a:endParaRPr sz="4000" b="1" i="1">
              <a:solidFill>
                <a:srgbClr val="25A8BA"/>
              </a:solidFill>
            </a:endParaRPr>
          </a:p>
          <a:p>
            <a:pPr marL="0" lvl="0" indent="0" algn="l" rtl="0">
              <a:lnSpc>
                <a:spcPct val="90000"/>
              </a:lnSpc>
              <a:spcBef>
                <a:spcPts val="1000"/>
              </a:spcBef>
              <a:spcAft>
                <a:spcPts val="0"/>
              </a:spcAft>
              <a:buClr>
                <a:srgbClr val="2F5496"/>
              </a:buClr>
              <a:buSzPct val="100000"/>
              <a:buNone/>
            </a:pPr>
            <a:r>
              <a:rPr lang="cs-CZ" sz="4000" b="1" i="1" u="sng">
                <a:solidFill>
                  <a:schemeClr val="hlink"/>
                </a:solidFill>
                <a:hlinkClick r:id="rId4"/>
              </a:rPr>
              <a:t>monika.dvorakova@nudz.cz</a:t>
            </a:r>
            <a:endParaRPr sz="4000" b="1" i="1">
              <a:solidFill>
                <a:srgbClr val="25A8BA"/>
              </a:solidFill>
            </a:endParaRPr>
          </a:p>
          <a:p>
            <a:pPr marL="0" lvl="0" indent="0" algn="l" rtl="0">
              <a:lnSpc>
                <a:spcPct val="90000"/>
              </a:lnSpc>
              <a:spcBef>
                <a:spcPts val="1000"/>
              </a:spcBef>
              <a:spcAft>
                <a:spcPts val="0"/>
              </a:spcAft>
              <a:buClr>
                <a:srgbClr val="2F5496"/>
              </a:buClr>
              <a:buSzPct val="100000"/>
              <a:buNone/>
            </a:pPr>
            <a:endParaRPr sz="4000" b="1" i="1">
              <a:solidFill>
                <a:srgbClr val="25A8BA"/>
              </a:solidFill>
            </a:endParaRPr>
          </a:p>
          <a:p>
            <a:pPr marL="0" lvl="0" indent="0" algn="l" rtl="0">
              <a:lnSpc>
                <a:spcPct val="90000"/>
              </a:lnSpc>
              <a:spcBef>
                <a:spcPts val="1000"/>
              </a:spcBef>
              <a:spcAft>
                <a:spcPts val="0"/>
              </a:spcAft>
              <a:buClr>
                <a:srgbClr val="25A8BA"/>
              </a:buClr>
              <a:buSzPct val="100000"/>
              <a:buNone/>
            </a:pPr>
            <a:r>
              <a:rPr lang="cs-CZ" sz="4000" b="1" i="1" u="sng">
                <a:solidFill>
                  <a:srgbClr val="25A8BA"/>
                </a:solidFill>
                <a:hlinkClick r:id="rId5">
                  <a:extLst>
                    <a:ext uri="{A12FA001-AC4F-418D-AE19-62706E023703}">
                      <ahyp:hlinkClr xmlns:ahyp="http://schemas.microsoft.com/office/drawing/2018/hyperlinkcolor" val="tx"/>
                    </a:ext>
                  </a:extLst>
                </a:hlinkClick>
              </a:rPr>
              <a:t>www.eu-promens.eu</a:t>
            </a:r>
            <a:r>
              <a:rPr lang="cs-CZ" sz="4000" b="1" i="1">
                <a:solidFill>
                  <a:srgbClr val="25A8BA"/>
                </a:solidFill>
              </a:rPr>
              <a:t> </a:t>
            </a:r>
            <a:endParaRPr/>
          </a:p>
        </p:txBody>
      </p:sp>
      <p:pic>
        <p:nvPicPr>
          <p:cNvPr id="1096" name="Google Shape;1096;p62"/>
          <p:cNvPicPr preferRelativeResize="0"/>
          <p:nvPr/>
        </p:nvPicPr>
        <p:blipFill rotWithShape="1">
          <a:blip r:embed="rId6">
            <a:alphaModFix/>
          </a:blip>
          <a:srcRect t="40651" r="3527"/>
          <a:stretch/>
        </p:blipFill>
        <p:spPr>
          <a:xfrm>
            <a:off x="-1" y="6359856"/>
            <a:ext cx="12192001" cy="4981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8"/>
          <p:cNvSpPr txBox="1">
            <a:spLocks noGrp="1"/>
          </p:cNvSpPr>
          <p:nvPr>
            <p:ph type="title"/>
          </p:nvPr>
        </p:nvSpPr>
        <p:spPr>
          <a:xfrm>
            <a:off x="587200" y="384810"/>
            <a:ext cx="9302854" cy="9556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5A8BA"/>
              </a:buClr>
              <a:buSzPts val="3200"/>
              <a:buFont typeface="Calibri"/>
              <a:buNone/>
            </a:pPr>
            <a:r>
              <a:rPr lang="cs-CZ" sz="3200">
                <a:solidFill>
                  <a:srgbClr val="25A8BA"/>
                </a:solidFill>
                <a:latin typeface="Calibri"/>
                <a:ea typeface="Calibri"/>
                <a:cs typeface="Calibri"/>
                <a:sym typeface="Calibri"/>
              </a:rPr>
              <a:t>Program školení pro pokročilé </a:t>
            </a:r>
            <a:endParaRPr/>
          </a:p>
        </p:txBody>
      </p:sp>
      <p:graphicFrame>
        <p:nvGraphicFramePr>
          <p:cNvPr id="392" name="Google Shape;392;p8"/>
          <p:cNvGraphicFramePr/>
          <p:nvPr>
            <p:extLst>
              <p:ext uri="{D42A27DB-BD31-4B8C-83A1-F6EECF244321}">
                <p14:modId xmlns:p14="http://schemas.microsoft.com/office/powerpoint/2010/main" val="3793448960"/>
              </p:ext>
            </p:extLst>
          </p:nvPr>
        </p:nvGraphicFramePr>
        <p:xfrm>
          <a:off x="999323" y="1688431"/>
          <a:ext cx="10637153" cy="4290488"/>
        </p:xfrm>
        <a:graphic>
          <a:graphicData uri="http://schemas.openxmlformats.org/drawingml/2006/table">
            <a:tbl>
              <a:tblPr firstRow="1" firstCol="1" bandRow="1">
                <a:tableStyleId>{E8B1032C-EA38-4F05-BA0D-38AFFFC7BED3}</a:tableStyleId>
              </a:tblPr>
              <a:tblGrid>
                <a:gridCol w="1364462">
                  <a:extLst>
                    <a:ext uri="{9D8B030D-6E8A-4147-A177-3AD203B41FA5}">
                      <a16:colId xmlns:a16="http://schemas.microsoft.com/office/drawing/2014/main" val="20000"/>
                    </a:ext>
                  </a:extLst>
                </a:gridCol>
                <a:gridCol w="1383021">
                  <a:extLst>
                    <a:ext uri="{9D8B030D-6E8A-4147-A177-3AD203B41FA5}">
                      <a16:colId xmlns:a16="http://schemas.microsoft.com/office/drawing/2014/main" val="20001"/>
                    </a:ext>
                  </a:extLst>
                </a:gridCol>
                <a:gridCol w="2496842">
                  <a:extLst>
                    <a:ext uri="{9D8B030D-6E8A-4147-A177-3AD203B41FA5}">
                      <a16:colId xmlns:a16="http://schemas.microsoft.com/office/drawing/2014/main" val="20002"/>
                    </a:ext>
                  </a:extLst>
                </a:gridCol>
                <a:gridCol w="5392828">
                  <a:extLst>
                    <a:ext uri="{9D8B030D-6E8A-4147-A177-3AD203B41FA5}">
                      <a16:colId xmlns:a16="http://schemas.microsoft.com/office/drawing/2014/main" val="20003"/>
                    </a:ext>
                  </a:extLst>
                </a:gridCol>
              </a:tblGrid>
              <a:tr h="515503">
                <a:tc>
                  <a:txBody>
                    <a:bodyPr/>
                    <a:lstStyle/>
                    <a:p>
                      <a:pPr marL="0" marR="0" lvl="0" indent="0" algn="ctr" rtl="0">
                        <a:lnSpc>
                          <a:spcPct val="107000"/>
                        </a:lnSpc>
                        <a:spcBef>
                          <a:spcPts val="0"/>
                        </a:spcBef>
                        <a:spcAft>
                          <a:spcPts val="0"/>
                        </a:spcAft>
                        <a:buClr>
                          <a:srgbClr val="000000"/>
                        </a:buClr>
                        <a:buSzPts val="1800"/>
                        <a:buFont typeface="Arial"/>
                        <a:buNone/>
                      </a:pPr>
                      <a:r>
                        <a:rPr lang="cs-CZ" sz="1800" u="none" strike="noStrike" cap="none"/>
                        <a:t>Moduly</a:t>
                      </a:r>
                      <a:endParaRPr sz="1400" u="none" strike="noStrike" cap="none"/>
                    </a:p>
                  </a:txBody>
                  <a:tcPr marL="68575" marR="68575"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cs-CZ" sz="1800" u="none" strike="noStrike" cap="none"/>
                        <a:t>Doba trvání</a:t>
                      </a:r>
                      <a:endParaRPr sz="1400" u="none" strike="noStrike" cap="none"/>
                    </a:p>
                  </a:txBody>
                  <a:tcPr marL="68575" marR="68575"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cs-CZ" sz="1800" u="none" strike="noStrike" cap="none"/>
                        <a:t>Délka</a:t>
                      </a:r>
                      <a:endParaRPr sz="1400" u="none" strike="noStrike" cap="none"/>
                    </a:p>
                  </a:txBody>
                  <a:tcPr marL="68575" marR="68575" marT="0" marB="0" anchor="ctr"/>
                </a:tc>
                <a:tc>
                  <a:txBody>
                    <a:bodyPr/>
                    <a:lstStyle/>
                    <a:p>
                      <a:pPr marL="0" marR="0" lvl="0" indent="0" algn="ctr" rtl="0">
                        <a:lnSpc>
                          <a:spcPct val="107000"/>
                        </a:lnSpc>
                        <a:spcBef>
                          <a:spcPts val="0"/>
                        </a:spcBef>
                        <a:spcAft>
                          <a:spcPts val="0"/>
                        </a:spcAft>
                        <a:buClr>
                          <a:srgbClr val="000000"/>
                        </a:buClr>
                        <a:buSzPts val="1800"/>
                        <a:buFont typeface="Arial"/>
                        <a:buNone/>
                      </a:pPr>
                      <a:r>
                        <a:rPr lang="cs-CZ" sz="1800" u="none" strike="noStrike" cap="none"/>
                        <a:t>Obsah </a:t>
                      </a:r>
                      <a:endParaRPr sz="1400" u="none" strike="noStrike" cap="none"/>
                    </a:p>
                  </a:txBody>
                  <a:tcPr marL="68575" marR="68575" marT="0" marB="0" anchor="ctr"/>
                </a:tc>
                <a:extLst>
                  <a:ext uri="{0D108BD9-81ED-4DB2-BD59-A6C34878D82A}">
                    <a16:rowId xmlns:a16="http://schemas.microsoft.com/office/drawing/2014/main" val="10000"/>
                  </a:ext>
                </a:extLst>
              </a:tr>
              <a:tr h="526019">
                <a:tc rowSpan="2">
                  <a:txBody>
                    <a:bodyPr/>
                    <a:lstStyle/>
                    <a:p>
                      <a:pPr marL="0" marR="0" lvl="0" indent="0" algn="ctr" rtl="0">
                        <a:lnSpc>
                          <a:spcPct val="107000"/>
                        </a:lnSpc>
                        <a:spcBef>
                          <a:spcPts val="0"/>
                        </a:spcBef>
                        <a:spcAft>
                          <a:spcPts val="0"/>
                        </a:spcAft>
                        <a:buClr>
                          <a:srgbClr val="000000"/>
                        </a:buClr>
                        <a:buSzPts val="1800"/>
                        <a:buFont typeface="Arial"/>
                        <a:buNone/>
                      </a:pPr>
                      <a:r>
                        <a:rPr lang="cs-CZ" sz="1800" u="none" strike="noStrike" cap="none"/>
                        <a:t>Pro pokročilé 1</a:t>
                      </a:r>
                      <a:endParaRPr sz="1400" u="none" strike="noStrike" cap="none"/>
                    </a:p>
                  </a:txBody>
                  <a:tcPr marL="68575" marR="68575" marT="0" marB="0" anchor="ctr"/>
                </a:tc>
                <a:tc rowSpan="2">
                  <a:txBody>
                    <a:bodyPr/>
                    <a:lstStyle/>
                    <a:p>
                      <a:pPr marL="0" marR="0" lvl="0" indent="0" algn="ctr" rtl="0">
                        <a:lnSpc>
                          <a:spcPct val="100000"/>
                        </a:lnSpc>
                        <a:spcBef>
                          <a:spcPts val="0"/>
                        </a:spcBef>
                        <a:spcAft>
                          <a:spcPts val="0"/>
                        </a:spcAft>
                        <a:buClr>
                          <a:srgbClr val="000000"/>
                        </a:buClr>
                        <a:buSzPts val="1800"/>
                        <a:buFont typeface="Arial"/>
                        <a:buNone/>
                      </a:pPr>
                      <a:r>
                        <a:rPr lang="cs-CZ" sz="1800" u="none" strike="noStrike" cap="none"/>
                        <a:t>9:30-11:00</a:t>
                      </a:r>
                      <a:endParaRPr sz="1400" u="none" strike="noStrike" cap="none"/>
                    </a:p>
                  </a:txBody>
                  <a:tcPr marL="68575" marR="68575"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cs-CZ" sz="1800" u="none" strike="noStrike" cap="none"/>
                        <a:t>45 minut</a:t>
                      </a:r>
                      <a:endParaRPr sz="1400" u="none" strike="noStrike" cap="none"/>
                    </a:p>
                  </a:txBody>
                  <a:tcPr marL="68575" marR="68575" marT="0" marB="0" anchor="ctr"/>
                </a:tc>
                <a:tc>
                  <a:txBody>
                    <a:bodyPr/>
                    <a:lstStyle/>
                    <a:p>
                      <a:pPr marL="0" marR="0" lvl="0" indent="0" algn="l" rtl="0">
                        <a:lnSpc>
                          <a:spcPct val="100000"/>
                        </a:lnSpc>
                        <a:spcBef>
                          <a:spcPts val="0"/>
                        </a:spcBef>
                        <a:spcAft>
                          <a:spcPts val="0"/>
                        </a:spcAft>
                        <a:buClr>
                          <a:srgbClr val="000000"/>
                        </a:buClr>
                        <a:buSzPts val="1800"/>
                        <a:buFont typeface="Arial"/>
                        <a:buNone/>
                      </a:pPr>
                      <a:r>
                        <a:rPr lang="cs-CZ" sz="1900"/>
                        <a:t>Úvod: představení, obsah</a:t>
                      </a:r>
                      <a:r>
                        <a:rPr lang="cs-CZ" sz="1800" u="none" strike="noStrike" cap="none"/>
                        <a:t> </a:t>
                      </a:r>
                      <a:endParaRPr sz="1400" u="none" strike="noStrike" cap="none"/>
                    </a:p>
                  </a:txBody>
                  <a:tcPr marL="68575" marR="68575" marT="0" marB="0" anchor="ctr"/>
                </a:tc>
                <a:extLst>
                  <a:ext uri="{0D108BD9-81ED-4DB2-BD59-A6C34878D82A}">
                    <a16:rowId xmlns:a16="http://schemas.microsoft.com/office/drawing/2014/main" val="10001"/>
                  </a:ext>
                </a:extLst>
              </a:tr>
              <a:tr h="511047">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800"/>
                        <a:buFont typeface="Arial"/>
                        <a:buNone/>
                      </a:pPr>
                      <a:r>
                        <a:rPr lang="cs-CZ" sz="1800" u="none" strike="noStrike" cap="none"/>
                        <a:t>45 minut</a:t>
                      </a:r>
                      <a:endParaRPr sz="1400" u="none" strike="noStrike" cap="none"/>
                    </a:p>
                  </a:txBody>
                  <a:tcPr marL="68575" marR="68575" marT="0" marB="0" anchor="ctr"/>
                </a:tc>
                <a:tc>
                  <a:txBody>
                    <a:bodyPr/>
                    <a:lstStyle/>
                    <a:p>
                      <a:pPr marL="0" lvl="0" indent="0" algn="l" rtl="0">
                        <a:lnSpc>
                          <a:spcPct val="115000"/>
                        </a:lnSpc>
                        <a:spcBef>
                          <a:spcPts val="0"/>
                        </a:spcBef>
                        <a:spcAft>
                          <a:spcPts val="0"/>
                        </a:spcAft>
                        <a:buClr>
                          <a:schemeClr val="dk1"/>
                        </a:buClr>
                        <a:buSzPts val="1100"/>
                        <a:buFont typeface="Arial"/>
                        <a:buNone/>
                      </a:pPr>
                      <a:r>
                        <a:rPr lang="cs-CZ" sz="1900"/>
                        <a:t>Komplexní přístup EU k duševnímu zdraví</a:t>
                      </a:r>
                      <a:endParaRPr sz="1800"/>
                    </a:p>
                  </a:txBody>
                  <a:tcPr marL="68575" marR="68575" marT="0" marB="0" anchor="ctr"/>
                </a:tc>
                <a:extLst>
                  <a:ext uri="{0D108BD9-81ED-4DB2-BD59-A6C34878D82A}">
                    <a16:rowId xmlns:a16="http://schemas.microsoft.com/office/drawing/2014/main" val="10002"/>
                  </a:ext>
                </a:extLst>
              </a:tr>
              <a:tr h="845460">
                <a:tc>
                  <a:txBody>
                    <a:bodyPr/>
                    <a:lstStyle/>
                    <a:p>
                      <a:pPr marL="0" marR="0" lvl="0" indent="0" algn="ctr" rtl="0">
                        <a:lnSpc>
                          <a:spcPct val="107000"/>
                        </a:lnSpc>
                        <a:spcBef>
                          <a:spcPts val="0"/>
                        </a:spcBef>
                        <a:spcAft>
                          <a:spcPts val="0"/>
                        </a:spcAft>
                        <a:buClr>
                          <a:srgbClr val="000000"/>
                        </a:buClr>
                        <a:buSzPts val="1800"/>
                        <a:buFont typeface="Arial"/>
                        <a:buNone/>
                      </a:pPr>
                      <a:r>
                        <a:rPr lang="cs-CZ" sz="1800" u="none" strike="noStrike" cap="none"/>
                        <a:t>Pro pokročilé 2</a:t>
                      </a:r>
                      <a:endParaRPr sz="1400" u="none" strike="noStrike" cap="none"/>
                    </a:p>
                  </a:txBody>
                  <a:tcPr marL="68575" marR="68575"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cs-CZ" sz="1800" u="none" strike="noStrike" cap="none"/>
                        <a:t>11:30-13:00</a:t>
                      </a:r>
                      <a:endParaRPr sz="1400" u="none" strike="noStrike" cap="none"/>
                    </a:p>
                  </a:txBody>
                  <a:tcPr marL="68575" marR="68575"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cs-CZ" sz="1800" u="none" strike="noStrike" cap="none" dirty="0"/>
                        <a:t>90 minut</a:t>
                      </a:r>
                      <a:endParaRPr sz="1400" u="none" strike="noStrike" cap="none" dirty="0"/>
                    </a:p>
                  </a:txBody>
                  <a:tcPr marL="68575" marR="68575" marT="0" marB="0" anchor="ctr"/>
                </a:tc>
                <a:tc>
                  <a:txBody>
                    <a:bodyPr/>
                    <a:lstStyle/>
                    <a:p>
                      <a:pPr marL="0" lvl="0" indent="0" algn="l" rtl="0">
                        <a:spcBef>
                          <a:spcPts val="0"/>
                        </a:spcBef>
                        <a:spcAft>
                          <a:spcPts val="0"/>
                        </a:spcAft>
                        <a:buClr>
                          <a:schemeClr val="dk1"/>
                        </a:buClr>
                        <a:buSzPts val="1100"/>
                        <a:buFont typeface="Arial"/>
                        <a:buNone/>
                      </a:pPr>
                      <a:r>
                        <a:rPr lang="cs-CZ" sz="1900"/>
                        <a:t>Multidisciplinární přístup v praxi: Role a odpovědnosti</a:t>
                      </a:r>
                      <a:endParaRPr sz="1400" u="none" strike="noStrike" cap="none"/>
                    </a:p>
                  </a:txBody>
                  <a:tcPr marL="68575" marR="68575" marT="0" marB="0" anchor="ctr"/>
                </a:tc>
                <a:extLst>
                  <a:ext uri="{0D108BD9-81ED-4DB2-BD59-A6C34878D82A}">
                    <a16:rowId xmlns:a16="http://schemas.microsoft.com/office/drawing/2014/main" val="10003"/>
                  </a:ext>
                </a:extLst>
              </a:tr>
              <a:tr h="789079">
                <a:tc>
                  <a:txBody>
                    <a:bodyPr/>
                    <a:lstStyle/>
                    <a:p>
                      <a:pPr marL="0" marR="0" lvl="0" indent="0" algn="ctr" rtl="0">
                        <a:lnSpc>
                          <a:spcPct val="107000"/>
                        </a:lnSpc>
                        <a:spcBef>
                          <a:spcPts val="0"/>
                        </a:spcBef>
                        <a:spcAft>
                          <a:spcPts val="0"/>
                        </a:spcAft>
                        <a:buClr>
                          <a:srgbClr val="000000"/>
                        </a:buClr>
                        <a:buSzPts val="1800"/>
                        <a:buFont typeface="Arial"/>
                        <a:buNone/>
                      </a:pPr>
                      <a:r>
                        <a:rPr lang="cs-CZ" sz="1800" u="none" strike="noStrike" cap="none"/>
                        <a:t>Pro pokročilé 3</a:t>
                      </a:r>
                      <a:endParaRPr sz="1400" u="none" strike="noStrike" cap="none"/>
                    </a:p>
                  </a:txBody>
                  <a:tcPr marL="68575" marR="68575"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cs-CZ" sz="1800" u="none" strike="noStrike" cap="none"/>
                        <a:t>14:00-15:30</a:t>
                      </a:r>
                      <a:endParaRPr sz="1400" u="none" strike="noStrike" cap="none"/>
                    </a:p>
                  </a:txBody>
                  <a:tcPr marL="68575" marR="68575"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cs-CZ" sz="1800" u="none" strike="noStrike" cap="none"/>
                        <a:t>90 minut</a:t>
                      </a:r>
                      <a:endParaRPr sz="1400" u="none" strike="noStrike" cap="none"/>
                    </a:p>
                  </a:txBody>
                  <a:tcPr marL="68575" marR="68575" marT="0" marB="0" anchor="ctr"/>
                </a:tc>
                <a:tc>
                  <a:txBody>
                    <a:bodyPr/>
                    <a:lstStyle/>
                    <a:p>
                      <a:pPr marL="0" lvl="0" indent="0" algn="l" rtl="0">
                        <a:lnSpc>
                          <a:spcPct val="115000"/>
                        </a:lnSpc>
                        <a:spcBef>
                          <a:spcPts val="0"/>
                        </a:spcBef>
                        <a:spcAft>
                          <a:spcPts val="0"/>
                        </a:spcAft>
                        <a:buClr>
                          <a:schemeClr val="dk1"/>
                        </a:buClr>
                        <a:buSzPts val="1100"/>
                        <a:buFont typeface="Arial"/>
                        <a:buNone/>
                      </a:pPr>
                      <a:r>
                        <a:rPr lang="cs-CZ" sz="1900"/>
                        <a:t>Multidisciplinární přístup v praxi: Komunikace</a:t>
                      </a:r>
                      <a:endParaRPr sz="2200" u="none" strike="noStrike" cap="none"/>
                    </a:p>
                  </a:txBody>
                  <a:tcPr marL="68575" marR="68575" marT="0" marB="0" anchor="ctr"/>
                </a:tc>
                <a:extLst>
                  <a:ext uri="{0D108BD9-81ED-4DB2-BD59-A6C34878D82A}">
                    <a16:rowId xmlns:a16="http://schemas.microsoft.com/office/drawing/2014/main" val="10004"/>
                  </a:ext>
                </a:extLst>
              </a:tr>
              <a:tr h="551167">
                <a:tc rowSpan="2">
                  <a:txBody>
                    <a:bodyPr/>
                    <a:lstStyle/>
                    <a:p>
                      <a:pPr marL="0" marR="0" lvl="0" indent="0" algn="ctr" rtl="0">
                        <a:lnSpc>
                          <a:spcPct val="107000"/>
                        </a:lnSpc>
                        <a:spcBef>
                          <a:spcPts val="0"/>
                        </a:spcBef>
                        <a:spcAft>
                          <a:spcPts val="0"/>
                        </a:spcAft>
                        <a:buClr>
                          <a:srgbClr val="000000"/>
                        </a:buClr>
                        <a:buSzPts val="1800"/>
                        <a:buFont typeface="Arial"/>
                        <a:buNone/>
                      </a:pPr>
                      <a:r>
                        <a:rPr lang="cs-CZ" sz="1800" u="none" strike="noStrike" cap="none"/>
                        <a:t>Pro pokročilé 4</a:t>
                      </a:r>
                      <a:endParaRPr sz="1400" u="none" strike="noStrike" cap="none"/>
                    </a:p>
                  </a:txBody>
                  <a:tcPr marL="68575" marR="68575" marT="0" marB="0" anchor="ctr"/>
                </a:tc>
                <a:tc rowSpan="2">
                  <a:txBody>
                    <a:bodyPr/>
                    <a:lstStyle/>
                    <a:p>
                      <a:pPr marL="0" marR="0" lvl="0" indent="0" algn="ctr" rtl="0">
                        <a:lnSpc>
                          <a:spcPct val="100000"/>
                        </a:lnSpc>
                        <a:spcBef>
                          <a:spcPts val="0"/>
                        </a:spcBef>
                        <a:spcAft>
                          <a:spcPts val="0"/>
                        </a:spcAft>
                        <a:buClr>
                          <a:srgbClr val="000000"/>
                        </a:buClr>
                        <a:buSzPts val="1800"/>
                        <a:buFont typeface="Arial"/>
                        <a:buNone/>
                      </a:pPr>
                      <a:r>
                        <a:rPr lang="cs-CZ" sz="1800" u="none" strike="noStrike" cap="none"/>
                        <a:t>16:00-17:30</a:t>
                      </a:r>
                      <a:endParaRPr sz="1400" u="none" strike="noStrike" cap="none"/>
                    </a:p>
                  </a:txBody>
                  <a:tcPr marL="68575" marR="68575" marT="0" marB="0" anchor="ctr"/>
                </a:tc>
                <a:tc>
                  <a:txBody>
                    <a:bodyPr/>
                    <a:lstStyle/>
                    <a:p>
                      <a:pPr marL="0" marR="0" lvl="0" indent="0" algn="ctr" rtl="0">
                        <a:lnSpc>
                          <a:spcPct val="100000"/>
                        </a:lnSpc>
                        <a:spcBef>
                          <a:spcPts val="0"/>
                        </a:spcBef>
                        <a:spcAft>
                          <a:spcPts val="0"/>
                        </a:spcAft>
                        <a:buClr>
                          <a:srgbClr val="000000"/>
                        </a:buClr>
                        <a:buSzPts val="1800"/>
                        <a:buFont typeface="Arial"/>
                        <a:buNone/>
                      </a:pPr>
                      <a:r>
                        <a:rPr lang="cs-CZ" sz="1800" u="none" strike="noStrike" cap="none"/>
                        <a:t>60 minut</a:t>
                      </a:r>
                      <a:endParaRPr sz="1400" u="none" strike="noStrike" cap="none"/>
                    </a:p>
                  </a:txBody>
                  <a:tcPr marL="68575" marR="68575" marT="0" marB="0" anchor="ctr"/>
                </a:tc>
                <a:tc>
                  <a:txBody>
                    <a:bodyPr/>
                    <a:lstStyle/>
                    <a:p>
                      <a:pPr marL="0" marR="0" lvl="0" indent="0" algn="l" rtl="0">
                        <a:lnSpc>
                          <a:spcPct val="100000"/>
                        </a:lnSpc>
                        <a:spcBef>
                          <a:spcPts val="0"/>
                        </a:spcBef>
                        <a:spcAft>
                          <a:spcPts val="0"/>
                        </a:spcAft>
                        <a:buClr>
                          <a:srgbClr val="000000"/>
                        </a:buClr>
                        <a:buSzPts val="1800"/>
                        <a:buFont typeface="Arial"/>
                        <a:buNone/>
                      </a:pPr>
                      <a:r>
                        <a:rPr lang="cs-CZ" sz="1900" dirty="0"/>
                        <a:t>Péče o sebe a své kolegy/zaměstnance</a:t>
                      </a:r>
                      <a:r>
                        <a:rPr lang="cs-CZ" sz="1800" u="none" strike="noStrike" cap="none" dirty="0"/>
                        <a:t>  </a:t>
                      </a:r>
                      <a:endParaRPr sz="1400" u="none" strike="noStrike" cap="none" dirty="0"/>
                    </a:p>
                  </a:txBody>
                  <a:tcPr marL="68575" marR="68575" marT="0" marB="0" anchor="ctr"/>
                </a:tc>
                <a:extLst>
                  <a:ext uri="{0D108BD9-81ED-4DB2-BD59-A6C34878D82A}">
                    <a16:rowId xmlns:a16="http://schemas.microsoft.com/office/drawing/2014/main" val="10005"/>
                  </a:ext>
                </a:extLst>
              </a:tr>
              <a:tr h="519076">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800"/>
                        <a:buFont typeface="Arial"/>
                        <a:buNone/>
                      </a:pPr>
                      <a:r>
                        <a:rPr lang="cs-CZ" sz="1800" u="none" strike="noStrike" cap="none"/>
                        <a:t>30 minut</a:t>
                      </a:r>
                      <a:endParaRPr sz="1400" u="none" strike="noStrike" cap="none"/>
                    </a:p>
                  </a:txBody>
                  <a:tcPr marL="68575" marR="68575" marT="0" marB="0" anchor="ctr"/>
                </a:tc>
                <a:tc>
                  <a:txBody>
                    <a:bodyPr/>
                    <a:lstStyle/>
                    <a:p>
                      <a:pPr marL="0" marR="0" lvl="0" indent="0" algn="l" rtl="0">
                        <a:lnSpc>
                          <a:spcPct val="100000"/>
                        </a:lnSpc>
                        <a:spcBef>
                          <a:spcPts val="0"/>
                        </a:spcBef>
                        <a:spcAft>
                          <a:spcPts val="0"/>
                        </a:spcAft>
                        <a:buClr>
                          <a:srgbClr val="000000"/>
                        </a:buClr>
                        <a:buSzPts val="1800"/>
                        <a:buFont typeface="Arial"/>
                        <a:buNone/>
                      </a:pPr>
                      <a:r>
                        <a:rPr lang="cs-CZ" sz="1800" dirty="0"/>
                        <a:t>Shrnutí a reflexe</a:t>
                      </a:r>
                      <a:endParaRPr sz="1400" b="1" u="none" strike="noStrike" cap="none" dirty="0"/>
                    </a:p>
                  </a:txBody>
                  <a:tcPr marL="68575" marR="68575" marT="0" marB="0"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12"/>
          <p:cNvSpPr txBox="1">
            <a:spLocks noGrp="1"/>
          </p:cNvSpPr>
          <p:nvPr>
            <p:ph type="title"/>
          </p:nvPr>
        </p:nvSpPr>
        <p:spPr>
          <a:xfrm>
            <a:off x="822475" y="3478560"/>
            <a:ext cx="9303000" cy="9558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25A8BA"/>
              </a:buClr>
              <a:buSzPts val="3200"/>
              <a:buFont typeface="Calibri"/>
              <a:buNone/>
            </a:pPr>
            <a:r>
              <a:rPr lang="cs-CZ" sz="3200">
                <a:solidFill>
                  <a:srgbClr val="25A8BA"/>
                </a:solidFill>
                <a:latin typeface="Calibri"/>
                <a:ea typeface="Calibri"/>
                <a:cs typeface="Calibri"/>
                <a:sym typeface="Calibri"/>
              </a:rPr>
              <a:t>Vzájemné poznávání!</a:t>
            </a:r>
            <a:endParaRPr/>
          </a:p>
        </p:txBody>
      </p:sp>
      <p:sp>
        <p:nvSpPr>
          <p:cNvPr id="398" name="Google Shape;398;p12"/>
          <p:cNvSpPr txBox="1"/>
          <p:nvPr/>
        </p:nvSpPr>
        <p:spPr>
          <a:xfrm>
            <a:off x="2878421" y="1933905"/>
            <a:ext cx="6435158" cy="3429046"/>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chemeClr val="dk1"/>
              </a:buClr>
              <a:buSzPts val="4000"/>
              <a:buFont typeface="Calibri"/>
              <a:buNone/>
            </a:pPr>
            <a:endParaRPr sz="4000" b="0" i="0" u="none" strike="noStrike" cap="none">
              <a:solidFill>
                <a:srgbClr val="1D869C"/>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EU PROMENS">
      <a:dk1>
        <a:srgbClr val="58595B"/>
      </a:dk1>
      <a:lt1>
        <a:srgbClr val="FFFFFF"/>
      </a:lt1>
      <a:dk2>
        <a:srgbClr val="1D869C"/>
      </a:dk2>
      <a:lt2>
        <a:srgbClr val="60C3A9"/>
      </a:lt2>
      <a:accent1>
        <a:srgbClr val="1D869C"/>
      </a:accent1>
      <a:accent2>
        <a:srgbClr val="AED79D"/>
      </a:accent2>
      <a:accent3>
        <a:srgbClr val="E9E69B"/>
      </a:accent3>
      <a:accent4>
        <a:srgbClr val="24A8BA"/>
      </a:accent4>
      <a:accent5>
        <a:srgbClr val="66C3C9"/>
      </a:accent5>
      <a:accent6>
        <a:srgbClr val="9ED9DE"/>
      </a:accent6>
      <a:hlink>
        <a:srgbClr val="808285"/>
      </a:hlink>
      <a:folHlink>
        <a:srgbClr val="A7A9A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EU PROMENS">
      <a:dk1>
        <a:srgbClr val="58595B"/>
      </a:dk1>
      <a:lt1>
        <a:srgbClr val="FFFFFF"/>
      </a:lt1>
      <a:dk2>
        <a:srgbClr val="1D869C"/>
      </a:dk2>
      <a:lt2>
        <a:srgbClr val="60C3A9"/>
      </a:lt2>
      <a:accent1>
        <a:srgbClr val="1D869C"/>
      </a:accent1>
      <a:accent2>
        <a:srgbClr val="AED79D"/>
      </a:accent2>
      <a:accent3>
        <a:srgbClr val="E9E69B"/>
      </a:accent3>
      <a:accent4>
        <a:srgbClr val="24A8BA"/>
      </a:accent4>
      <a:accent5>
        <a:srgbClr val="66C3C9"/>
      </a:accent5>
      <a:accent6>
        <a:srgbClr val="9ED9DE"/>
      </a:accent6>
      <a:hlink>
        <a:srgbClr val="808285"/>
      </a:hlink>
      <a:folHlink>
        <a:srgbClr val="A7A9A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2358</TotalTime>
  <Words>5420</Words>
  <Application>Microsoft Office PowerPoint</Application>
  <PresentationFormat>Širokoúhlá obrazovka</PresentationFormat>
  <Paragraphs>556</Paragraphs>
  <Slides>75</Slides>
  <Notes>75</Notes>
  <HiddenSlides>1</HiddenSlides>
  <MMClips>0</MMClips>
  <ScaleCrop>false</ScaleCrop>
  <HeadingPairs>
    <vt:vector size="6" baseType="variant">
      <vt:variant>
        <vt:lpstr>Použitá písma</vt:lpstr>
      </vt:variant>
      <vt:variant>
        <vt:i4>5</vt:i4>
      </vt:variant>
      <vt:variant>
        <vt:lpstr>Motiv</vt:lpstr>
      </vt:variant>
      <vt:variant>
        <vt:i4>4</vt:i4>
      </vt:variant>
      <vt:variant>
        <vt:lpstr>Nadpisy snímků</vt:lpstr>
      </vt:variant>
      <vt:variant>
        <vt:i4>75</vt:i4>
      </vt:variant>
    </vt:vector>
  </HeadingPairs>
  <TitlesOfParts>
    <vt:vector size="84" baseType="lpstr">
      <vt:lpstr>Arial</vt:lpstr>
      <vt:lpstr>Calibri</vt:lpstr>
      <vt:lpstr>Noto Sans Symbols</vt:lpstr>
      <vt:lpstr>Times New Roman</vt:lpstr>
      <vt:lpstr>Wingdings</vt:lpstr>
      <vt:lpstr>Office Theme</vt:lpstr>
      <vt:lpstr>Office Theme</vt:lpstr>
      <vt:lpstr>1_Office Theme</vt:lpstr>
      <vt:lpstr>1_Office Theme</vt:lpstr>
      <vt:lpstr>Školení pro pokročilé</vt:lpstr>
      <vt:lpstr>Vítejte!</vt:lpstr>
      <vt:lpstr>Modul pro pokročilé 1</vt:lpstr>
      <vt:lpstr>Něco o EU-PROMENS</vt:lpstr>
      <vt:lpstr>Prezentace aplikace PowerPoint</vt:lpstr>
      <vt:lpstr>Něco o EU-PROMENS</vt:lpstr>
      <vt:lpstr>Cíl školení pro pokročilé</vt:lpstr>
      <vt:lpstr>Program školení pro pokročilé </vt:lpstr>
      <vt:lpstr>Vzájemné poznávání!</vt:lpstr>
      <vt:lpstr>Hodnocení před školením</vt:lpstr>
      <vt:lpstr>Než začneme, připomeňte si tato pravidla:</vt:lpstr>
      <vt:lpstr>Komplexní přístup EU k duševnímu zdraví </vt:lpstr>
      <vt:lpstr>Několik základních informací:</vt:lpstr>
      <vt:lpstr>Komplexní přístup EU k duševnímu zdraví</vt:lpstr>
      <vt:lpstr>Prezentace aplikace PowerPoint</vt:lpstr>
      <vt:lpstr>Rámec mezioborových kompetencí v oblasti duševního zdraví</vt:lpstr>
      <vt:lpstr> Základní kompetence v oblasti duševního zdraví </vt:lpstr>
      <vt:lpstr> Mezioborová spolupráce v oblasti duševního zdraví a komunikační dovednosti </vt:lpstr>
      <vt:lpstr> Kompetence pro multidisciplinární týmovou spolupráci </vt:lpstr>
      <vt:lpstr>Přehled klíčových zdrojů</vt:lpstr>
      <vt:lpstr>Pusťme se do diskuze</vt:lpstr>
      <vt:lpstr>Modul pro pokročilé 2</vt:lpstr>
      <vt:lpstr>Od paternalismu k multidisciplinaritě</vt:lpstr>
      <vt:lpstr>Prezentace aplikace PowerPoint</vt:lpstr>
      <vt:lpstr>Hlavní funkce case managementu</vt:lpstr>
      <vt:lpstr>Hlavní funkce case managementu</vt:lpstr>
      <vt:lpstr>Prezentace aplikace PowerPoint</vt:lpstr>
      <vt:lpstr>Diskuse  Na jaké bariéry narážíte při spolupráci různých profesí v týmu?  A jak je lze efektivně odstraňovat? </vt:lpstr>
      <vt:lpstr>Pojďme si to zkusit</vt:lpstr>
      <vt:lpstr>Prezentace aplikace PowerPoint</vt:lpstr>
      <vt:lpstr>Klíčové hodnoty pro týmovou spolupráci</vt:lpstr>
      <vt:lpstr>Řešení konfliktů  v multidisciplinárních týmech</vt:lpstr>
      <vt:lpstr>Prezentace aplikace PowerPoint</vt:lpstr>
      <vt:lpstr>Nejčastější zdroje konfliktu</vt:lpstr>
      <vt:lpstr>Řešení konfliktů</vt:lpstr>
      <vt:lpstr>Prezentace aplikace PowerPoint</vt:lpstr>
      <vt:lpstr>Prezentace aplikace PowerPoint</vt:lpstr>
      <vt:lpstr>Principy konstruktivního řešení</vt:lpstr>
      <vt:lpstr>Prezentace aplikace PowerPoint</vt:lpstr>
      <vt:lpstr>Pusťme se do diskuze  Co je obvyklým zdrojem konfliktů v týmech? Jaké máte nástroje pro efektivní řešení konfliktů? Máte v rámci organizace postup pro řešení konfliktů? </vt:lpstr>
      <vt:lpstr>Modul pro pokročilé 3</vt:lpstr>
      <vt:lpstr>Cíle týmové komunikace</vt:lpstr>
      <vt:lpstr>Rizika špatné komunikace</vt:lpstr>
      <vt:lpstr>Typické bariéry komunikace  v MDT</vt:lpstr>
      <vt:lpstr>Typické bariéry komunikace  v MDT</vt:lpstr>
      <vt:lpstr>Typické bariéry komunikace  v MDT</vt:lpstr>
      <vt:lpstr>Reflexe v týmu</vt:lpstr>
      <vt:lpstr>Společné  a sdílené rozhodování</vt:lpstr>
      <vt:lpstr>Pojďme si to zkusit</vt:lpstr>
      <vt:lpstr>Marie, 18 let</vt:lpstr>
      <vt:lpstr>Komunikace a řešení konfliktů</vt:lpstr>
      <vt:lpstr>Pusťme se do prezentace</vt:lpstr>
      <vt:lpstr>Diskuse Jakým způsobem si předáváte informace (o klientech) v rámci týmu? </vt:lpstr>
      <vt:lpstr>Modul pro pokročilé 4</vt:lpstr>
      <vt:lpstr>Pyramida prevence</vt:lpstr>
      <vt:lpstr>Péče o sebe a odolnost </vt:lpstr>
      <vt:lpstr>Péče o sebe </vt:lpstr>
      <vt:lpstr>Péče o své kolegy </vt:lpstr>
      <vt:lpstr>bio-psycho-sociální vs. multifaktoriální</vt:lpstr>
      <vt:lpstr>Syndrom vyhoření a jeho prevence</vt:lpstr>
      <vt:lpstr>Syndrom vyhoření a jeho prevence</vt:lpstr>
      <vt:lpstr>Jak jste na tom Vy?</vt:lpstr>
      <vt:lpstr>Jak jste na tom Vy?</vt:lpstr>
      <vt:lpstr>Za co ocenit “průměrného” kolegu</vt:lpstr>
      <vt:lpstr>Oblasti péče a oblasti intervencí</vt:lpstr>
      <vt:lpstr>Pojďme si to zkusit</vt:lpstr>
      <vt:lpstr>Péče o zaměstnance a o sebe</vt:lpstr>
      <vt:lpstr>Pusťme se do prezentace</vt:lpstr>
      <vt:lpstr>Diskuse Co dělá vaše organizace pro podporu duševního zdraví svých zaměstnanců?</vt:lpstr>
      <vt:lpstr>Uvažování a shrnutí</vt:lpstr>
      <vt:lpstr>Hodnocení po školení</vt:lpstr>
      <vt:lpstr>Formulář zpětné vazby (kvantitativní)</vt:lpstr>
      <vt:lpstr>Formulář zpětné vazby (kvalitativní)</vt:lpstr>
      <vt:lpstr>Pojďme si to zkusit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Školení pro pokročilé</dc:title>
  <dc:creator>Julia Lazarkova</dc:creator>
  <cp:lastModifiedBy>Lucie Havlíková</cp:lastModifiedBy>
  <cp:revision>40</cp:revision>
  <dcterms:created xsi:type="dcterms:W3CDTF">2024-03-14T13:51:31Z</dcterms:created>
  <dcterms:modified xsi:type="dcterms:W3CDTF">2025-10-30T14:22:49Z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0x010100728DD099C5B08547BB3E8BCDA68E780D</vt:lpwstr>
  </property>
  <property fmtid="{D5CDD505-2E9C-101B-9397-08002B2CF9AE}" pid="3" name="MediaServiceImageTags">
    <vt:lpwstr/>
  </property>
</Properties>
</file>