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9" r:id="rId4"/>
  </p:sldMasterIdLst>
  <p:notesMasterIdLst>
    <p:notesMasterId r:id="rId6"/>
  </p:notesMasterIdLst>
  <p:handoutMasterIdLst>
    <p:handoutMasterId r:id="rId7"/>
  </p:handoutMasterIdLst>
  <p:sldIdLst>
    <p:sldId id="328" r:id="rId5"/>
  </p:sldIdLst>
  <p:sldSz cx="30275213" cy="42767250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1pPr>
    <a:lvl2pPr marL="1577958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2pPr>
    <a:lvl3pPr marL="3155919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3pPr>
    <a:lvl4pPr marL="4733876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4pPr>
    <a:lvl5pPr marL="6311834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5pPr>
    <a:lvl6pPr marL="7889795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6pPr>
    <a:lvl7pPr marL="9467753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7pPr>
    <a:lvl8pPr marL="11045710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8pPr>
    <a:lvl9pPr marL="12623671" algn="l" defTabSz="3155919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7274" userDrawn="1">
          <p15:clr>
            <a:srgbClr val="A4A3A4"/>
          </p15:clr>
        </p15:guide>
        <p15:guide id="2" orient="horz" pos="1229" userDrawn="1">
          <p15:clr>
            <a:srgbClr val="A4A3A4"/>
          </p15:clr>
        </p15:guide>
        <p15:guide id="3" orient="horz" pos="23017" userDrawn="1">
          <p15:clr>
            <a:srgbClr val="A4A3A4"/>
          </p15:clr>
        </p15:guide>
        <p15:guide id="4" orient="horz" pos="4973" userDrawn="1">
          <p15:clr>
            <a:srgbClr val="A4A3A4"/>
          </p15:clr>
        </p15:guide>
        <p15:guide id="5" orient="horz" pos="23758" userDrawn="1">
          <p15:clr>
            <a:srgbClr val="A4A3A4"/>
          </p15:clr>
        </p15:guide>
        <p15:guide id="6" pos="919" userDrawn="1">
          <p15:clr>
            <a:srgbClr val="A4A3A4"/>
          </p15:clr>
        </p15:guide>
        <p15:guide id="7" pos="18215" userDrawn="1">
          <p15:clr>
            <a:srgbClr val="A4A3A4"/>
          </p15:clr>
        </p15:guide>
        <p15:guide id="8" pos="6924" userDrawn="1">
          <p15:clr>
            <a:srgbClr val="A4A3A4"/>
          </p15:clr>
        </p15:guide>
        <p15:guide id="9" pos="7631" userDrawn="1">
          <p15:clr>
            <a:srgbClr val="A4A3A4"/>
          </p15:clr>
        </p15:guide>
        <p15:guide id="10" pos="9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D84"/>
    <a:srgbClr val="2D587F"/>
    <a:srgbClr val="04609E"/>
    <a:srgbClr val="EE2800"/>
    <a:srgbClr val="EC5B02"/>
    <a:srgbClr val="EB5B03"/>
    <a:srgbClr val="F59E00"/>
    <a:srgbClr val="E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6575" autoAdjust="0"/>
  </p:normalViewPr>
  <p:slideViewPr>
    <p:cSldViewPr snapToGrid="0" snapToObjects="1" showGuides="1">
      <p:cViewPr varScale="1">
        <p:scale>
          <a:sx n="17" d="100"/>
          <a:sy n="17" d="100"/>
        </p:scale>
        <p:origin x="3187" y="96"/>
      </p:cViewPr>
      <p:guideLst>
        <p:guide orient="horz" pos="7274"/>
        <p:guide orient="horz" pos="1229"/>
        <p:guide orient="horz" pos="23017"/>
        <p:guide orient="horz" pos="4973"/>
        <p:guide orient="horz" pos="23758"/>
        <p:guide pos="919"/>
        <p:guide pos="18215"/>
        <p:guide pos="6924"/>
        <p:guide pos="7631"/>
        <p:guide pos="9562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28668" cy="182866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9C03828C-B52A-4EF6-AA8D-E39CB796B3D6}" type="datetime1">
              <a:rPr lang="en-US"/>
              <a:pPr>
                <a:defRPr/>
              </a:pPr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F3052D53-86F3-4A65-8902-C80467AC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C6ACE175-8965-45B1-9E07-44F053375B74}" type="datetime1">
              <a:rPr lang="en-US"/>
              <a:pPr>
                <a:defRPr/>
              </a:pPr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7250" y="742950"/>
            <a:ext cx="26289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05350"/>
            <a:ext cx="5508625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AE31AEB5-554F-4DCD-9086-7B66EFF8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1577958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2pPr>
    <a:lvl3pPr marL="3155919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3pPr>
    <a:lvl4pPr marL="4733876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4pPr>
    <a:lvl5pPr marL="6311834" algn="l" defTabSz="1577958" rtl="0" eaLnBrk="0" fontAlgn="base" hangingPunct="0">
      <a:spcBef>
        <a:spcPct val="30000"/>
      </a:spcBef>
      <a:spcAft>
        <a:spcPct val="0"/>
      </a:spcAft>
      <a:defRPr sz="4142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5pPr>
    <a:lvl6pPr marL="7889795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6pPr>
    <a:lvl7pPr marL="9467753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7pPr>
    <a:lvl8pPr marL="11045710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8pPr>
    <a:lvl9pPr marL="12623671" algn="l" defTabSz="1577958" rtl="0" eaLnBrk="1" latinLnBrk="0" hangingPunct="1">
      <a:defRPr sz="4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DF9CC90-F839-744D-00A3-A5CDD298F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7606" y="918528"/>
            <a:ext cx="27351763" cy="4175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49C61-3EA0-0485-BF0B-0DC54786F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749" y="6368143"/>
            <a:ext cx="27350620" cy="311549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84952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671EEA7-F45D-5C20-17DD-9215B5B63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6995" y="751115"/>
            <a:ext cx="27351763" cy="4278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076094-ADA5-2F3F-338E-54221DA43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8751" y="6008914"/>
            <a:ext cx="13341678" cy="3157945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40D340-C1C0-89BE-47B6-914E53A5E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4786" y="6008914"/>
            <a:ext cx="13320385" cy="31579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0958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gfw_fs1\FE\06_IEA\06_01_IEA_DHC_General\06_01_08_Templates\Images\IEA_Website_background_worldmap_RGB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70636"/>
          <a:stretch>
            <a:fillRect/>
          </a:stretch>
        </p:blipFill>
        <p:spPr bwMode="auto">
          <a:xfrm>
            <a:off x="3" y="0"/>
            <a:ext cx="30275210" cy="54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6995" y="718457"/>
            <a:ext cx="27351763" cy="419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cxnSp>
        <p:nvCxnSpPr>
          <p:cNvPr id="6" name="Gerade Verbindung 5"/>
          <p:cNvCxnSpPr/>
          <p:nvPr userDrawn="1"/>
        </p:nvCxnSpPr>
        <p:spPr bwMode="auto">
          <a:xfrm>
            <a:off x="3" y="38477311"/>
            <a:ext cx="30275213" cy="0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1391681" y="6201237"/>
            <a:ext cx="27525881" cy="3122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	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27990813" y="14"/>
            <a:ext cx="2284402" cy="195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>
              <a:defRPr/>
            </a:pPr>
            <a:fld id="{B00C5A7B-41EB-4D98-9526-0A298BF05517}" type="slidenum">
              <a:rPr lang="en-US" smtClean="0">
                <a:solidFill>
                  <a:srgbClr val="2D587F"/>
                </a:solidFill>
                <a:latin typeface="Arial" pitchFamily="34" charset="0"/>
              </a:rPr>
              <a:pPr algn="r" eaLnBrk="1" hangingPunct="1">
                <a:defRPr/>
              </a:pPr>
              <a:t>‹#›</a:t>
            </a:fld>
            <a:endParaRPr lang="en-US" dirty="0">
              <a:solidFill>
                <a:srgbClr val="2D587F"/>
              </a:solidFill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BE38FB-117F-897B-8206-3C31BB50F8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6884964" y="39487440"/>
            <a:ext cx="2032598" cy="19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3E69467B-2E5F-4CE5-B504-9E967D147543}"/>
              </a:ext>
            </a:extLst>
          </p:cNvPr>
          <p:cNvSpPr>
            <a:spLocks/>
          </p:cNvSpPr>
          <p:nvPr userDrawn="1"/>
        </p:nvSpPr>
        <p:spPr bwMode="auto">
          <a:xfrm>
            <a:off x="9740457" y="39487440"/>
            <a:ext cx="16243406" cy="22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GB" sz="3800" b="1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  <a:t>The 19th International Symposium on District Heating and Cooling</a:t>
            </a:r>
            <a:br>
              <a:rPr lang="en-GB" sz="3800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</a:br>
            <a:r>
              <a:rPr lang="en-GB" sz="3800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cs typeface="ヒラギノ角ゴ ProN W3"/>
                <a:sym typeface="Gill Sans"/>
              </a:rPr>
              <a:t>7-10 September 2025 | Genk, Belgium</a:t>
            </a:r>
            <a:endParaRPr lang="en-US" sz="3800" kern="1200" cap="all" dirty="0">
              <a:solidFill>
                <a:srgbClr val="22294D"/>
              </a:solidFill>
              <a:latin typeface="Arial Narrow" pitchFamily="34" charset="0"/>
              <a:ea typeface="ヒラギノ角ゴ ProN W3"/>
              <a:sym typeface="Arial Narrow Bold"/>
            </a:endParaRPr>
          </a:p>
        </p:txBody>
      </p:sp>
      <p:pic>
        <p:nvPicPr>
          <p:cNvPr id="22" name="Picture 21" descr="A green and black logo&#10;&#10;AI-generated content may be incorrect.">
            <a:extLst>
              <a:ext uri="{FF2B5EF4-FFF2-40B4-BE49-F238E27FC236}">
                <a16:creationId xmlns:a16="http://schemas.microsoft.com/office/drawing/2014/main" id="{170624DC-DB0B-9A07-6E00-7986CD83F2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57651" y="40015347"/>
            <a:ext cx="2919373" cy="1097910"/>
          </a:xfrm>
          <a:prstGeom prst="rect">
            <a:avLst/>
          </a:prstGeom>
        </p:spPr>
      </p:pic>
      <p:pic>
        <p:nvPicPr>
          <p:cNvPr id="23" name="Picture 22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01A02B59-704F-94F4-94D8-1454A7F465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2231" t="667" r="3164" b="6000"/>
          <a:stretch>
            <a:fillRect/>
          </a:stretch>
        </p:blipFill>
        <p:spPr>
          <a:xfrm>
            <a:off x="5245848" y="40030779"/>
            <a:ext cx="3525785" cy="10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3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800" b="1" spc="60">
          <a:solidFill>
            <a:schemeClr val="bg1"/>
          </a:solidFill>
          <a:latin typeface="+mj-lt"/>
          <a:ea typeface="+mj-ea"/>
          <a:cs typeface="+mj-cs"/>
          <a:sym typeface="Century Gothic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5pPr>
      <a:lvl6pPr marL="4572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6pPr>
      <a:lvl7pPr marL="91446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7pPr>
      <a:lvl8pPr marL="13717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8pPr>
      <a:lvl9pPr marL="1828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9pPr>
    </p:titleStyle>
    <p:bodyStyle>
      <a:lvl1pPr marL="342925" indent="-342925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har char="•"/>
        <a:defRPr sz="7200" b="1" spc="20">
          <a:solidFill>
            <a:srgbClr val="014D84"/>
          </a:solidFill>
          <a:latin typeface="+mn-lt"/>
          <a:ea typeface="+mn-ea"/>
          <a:cs typeface="+mn-cs"/>
          <a:sym typeface="Century Gothic" pitchFamily="34" charset="0"/>
        </a:defRPr>
      </a:lvl1pPr>
      <a:lvl2pPr marL="1009724" indent="-285771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lang="en-US" sz="6000" b="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2pPr>
      <a:lvl3pPr marL="1428855" indent="-342925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SzPct val="60000"/>
        <a:buFont typeface="Courier New" pitchFamily="49" charset="0"/>
        <a:buChar char="o"/>
        <a:defRPr sz="4400" b="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3pPr>
      <a:lvl4pPr marL="1714626" indent="-285771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80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4pPr>
      <a:lvl5pPr marL="2152808" indent="-361977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SzPct val="60000"/>
        <a:buFont typeface="Wingdings" pitchFamily="2" charset="2"/>
        <a:buChar char="§"/>
        <a:defRPr sz="200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5pPr>
      <a:lvl6pPr marL="901766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6pPr>
      <a:lvl7pPr marL="1359000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7pPr>
      <a:lvl8pPr marL="1816233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8pPr>
      <a:lvl9pPr marL="2273467" indent="-444533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9pPr>
    </p:bodyStyle>
    <p:otherStyle>
      <a:defPPr>
        <a:defRPr lang="en-US"/>
      </a:defPPr>
      <a:lvl1pPr marL="0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7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4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8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1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5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8" algn="l" defTabSz="4572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B604-EFD1-943D-7513-D101174A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B5D4-0138-A2EA-FEC0-1FA991611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29348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el en teks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E7F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5C0AA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lnDef>
  </a:objectDefaults>
  <a:extraClrSchemeLst>
    <a:extraClrScheme>
      <a:clrScheme name="Titel en tek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8F0D4390BA9A43B4792BA63723A199" ma:contentTypeVersion="16" ma:contentTypeDescription="Ein neues Dokument erstellen." ma:contentTypeScope="" ma:versionID="f9bd852616599d3882afda7003f1a5e0">
  <xsd:schema xmlns:xsd="http://www.w3.org/2001/XMLSchema" xmlns:xs="http://www.w3.org/2001/XMLSchema" xmlns:p="http://schemas.microsoft.com/office/2006/metadata/properties" xmlns:ns2="0c81d3a9-ab53-4206-85ab-c5a01e3cdddf" xmlns:ns3="b3dd28e1-49a3-4ccb-a67f-24d5c9154812" targetNamespace="http://schemas.microsoft.com/office/2006/metadata/properties" ma:root="true" ma:fieldsID="ff5cec1f1cf3bd8185e5c7c21a8e90c7" ns2:_="" ns3:_="">
    <xsd:import namespace="0c81d3a9-ab53-4206-85ab-c5a01e3cdddf"/>
    <xsd:import namespace="b3dd28e1-49a3-4ccb-a67f-24d5c91548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d3a9-ab53-4206-85ab-c5a01e3cd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d0517dc-3513-452d-9092-b9e93d930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d28e1-49a3-4ccb-a67f-24d5c91548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9bc264-58c1-4d8f-aba1-c38a98c43e2f}" ma:internalName="TaxCatchAll" ma:showField="CatchAllData" ma:web="b3dd28e1-49a3-4ccb-a67f-24d5c9154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c81d3a9-ab53-4206-85ab-c5a01e3cdddf" xsi:nil="true"/>
    <lcf76f155ced4ddcb4097134ff3c332f xmlns="0c81d3a9-ab53-4206-85ab-c5a01e3cdddf">
      <Terms xmlns="http://schemas.microsoft.com/office/infopath/2007/PartnerControls"/>
    </lcf76f155ced4ddcb4097134ff3c332f>
    <TaxCatchAll xmlns="b3dd28e1-49a3-4ccb-a67f-24d5c91548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465E1-84F7-4C8C-94BC-035149EEC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1d3a9-ab53-4206-85ab-c5a01e3cdddf"/>
    <ds:schemaRef ds:uri="b3dd28e1-49a3-4ccb-a67f-24d5c91548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48B68D-05AB-48A3-827B-CA54C9A9B24A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0c81d3a9-ab53-4206-85ab-c5a01e3cdddf"/>
    <ds:schemaRef ds:uri="http://schemas.microsoft.com/office/2006/documentManagement/types"/>
    <ds:schemaRef ds:uri="http://purl.org/dc/terms/"/>
    <ds:schemaRef ds:uri="b3dd28e1-49a3-4ccb-a67f-24d5c915481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BC6FB8-1C11-492F-BAA8-3E00921A3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Pages>0</Pages>
  <Words>0</Words>
  <Characters>0</Characters>
  <Application>Microsoft Office PowerPoint</Application>
  <PresentationFormat>Custom</PresentationFormat>
  <Lines>0</Lines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Century Gothic</vt:lpstr>
      <vt:lpstr>Courier New</vt:lpstr>
      <vt:lpstr>Gill Sans</vt:lpstr>
      <vt:lpstr>Wingdings</vt:lpstr>
      <vt:lpstr>1_Titel en tekst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Heating and Cooling including the integration of CHP</dc:title>
  <dc:subject/>
  <dc:creator>Andrej</dc:creator>
  <cp:keywords/>
  <dc:description/>
  <cp:lastModifiedBy>Dirk Vanhoudt</cp:lastModifiedBy>
  <cp:revision>1342</cp:revision>
  <dcterms:created xsi:type="dcterms:W3CDTF">2010-02-18T10:25:18Z</dcterms:created>
  <dcterms:modified xsi:type="dcterms:W3CDTF">2025-08-20T11:55:27Z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0x010100978F0D4390BA9A43B4792BA63723A199</vt:lpwstr>
  </property>
  <property fmtid="{D5CDD505-2E9C-101B-9397-08002B2CF9AE}" pid="3" name="Order">
    <vt:r8>1427200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