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39" r:id="rId4"/>
  </p:sldMasterIdLst>
  <p:notesMasterIdLst>
    <p:notesMasterId r:id="rId8"/>
  </p:notesMasterIdLst>
  <p:handoutMasterIdLst>
    <p:handoutMasterId r:id="rId9"/>
  </p:handoutMasterIdLst>
  <p:sldIdLst>
    <p:sldId id="327" r:id="rId5"/>
    <p:sldId id="328" r:id="rId6"/>
    <p:sldId id="329" r:id="rId7"/>
  </p:sldIdLst>
  <p:sldSz cx="13541375" cy="7620000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entury Gothic" pitchFamily="34" charset="0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219">
          <p15:clr>
            <a:srgbClr val="A4A3A4"/>
          </p15:clr>
        </p15:guide>
        <p15:guide id="3" orient="horz" pos="4101">
          <p15:clr>
            <a:srgbClr val="A4A3A4"/>
          </p15:clr>
        </p15:guide>
        <p15:guide id="4" orient="horz" pos="886">
          <p15:clr>
            <a:srgbClr val="A4A3A4"/>
          </p15:clr>
        </p15:guide>
        <p15:guide id="5" orient="horz" pos="4233">
          <p15:clr>
            <a:srgbClr val="A4A3A4"/>
          </p15:clr>
        </p15:guide>
        <p15:guide id="6" pos="411">
          <p15:clr>
            <a:srgbClr val="A4A3A4"/>
          </p15:clr>
        </p15:guide>
        <p15:guide id="7" pos="8147">
          <p15:clr>
            <a:srgbClr val="A4A3A4"/>
          </p15:clr>
        </p15:guide>
        <p15:guide id="8" pos="3097">
          <p15:clr>
            <a:srgbClr val="A4A3A4"/>
          </p15:clr>
        </p15:guide>
        <p15:guide id="9" pos="3413">
          <p15:clr>
            <a:srgbClr val="A4A3A4"/>
          </p15:clr>
        </p15:guide>
        <p15:guide id="10" pos="4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94D"/>
    <a:srgbClr val="014D84"/>
    <a:srgbClr val="2D587F"/>
    <a:srgbClr val="04609E"/>
    <a:srgbClr val="EE2800"/>
    <a:srgbClr val="EC5B02"/>
    <a:srgbClr val="EB5B03"/>
    <a:srgbClr val="F59E00"/>
    <a:srgbClr val="E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43" autoAdjust="0"/>
    <p:restoredTop sz="86575" autoAdjust="0"/>
  </p:normalViewPr>
  <p:slideViewPr>
    <p:cSldViewPr snapToGrid="0" snapToObjects="1" showGuides="1">
      <p:cViewPr varScale="1">
        <p:scale>
          <a:sx n="95" d="100"/>
          <a:sy n="95" d="100"/>
        </p:scale>
        <p:origin x="211" y="82"/>
      </p:cViewPr>
      <p:guideLst>
        <p:guide orient="horz" pos="1296"/>
        <p:guide orient="horz" pos="219"/>
        <p:guide orient="horz" pos="4101"/>
        <p:guide orient="horz" pos="886"/>
        <p:guide orient="horz" pos="4233"/>
        <p:guide pos="411"/>
        <p:guide pos="8147"/>
        <p:guide pos="3097"/>
        <p:guide pos="3413"/>
        <p:guide pos="4277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28668" cy="182866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9C03828C-B52A-4EF6-AA8D-E39CB796B3D6}" type="datetime1">
              <a:rPr lang="en-US"/>
              <a:pPr>
                <a:defRPr/>
              </a:pPr>
              <a:t>7/9/2025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F3052D53-86F3-4A65-8902-C80467ACC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3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C6ACE175-8965-45B1-9E07-44F053375B74}" type="datetime1">
              <a:rPr lang="en-US"/>
              <a:pPr>
                <a:defRPr/>
              </a:pPr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05350"/>
            <a:ext cx="5508625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1325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28" charset="0"/>
                <a:ea typeface="ヒラギノ角ゴ ProN W3" pitchFamily="-28" charset="-128"/>
                <a:cs typeface="+mn-cs"/>
                <a:sym typeface="Gill Sans" pitchFamily="-28" charset="0"/>
              </a:defRPr>
            </a:lvl1pPr>
          </a:lstStyle>
          <a:p>
            <a:pPr>
              <a:defRPr/>
            </a:pPr>
            <a:fld id="{AE31AEB5-554F-4DCD-9086-7B66EFF8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DF9CC90-F839-744D-00A3-A5CDD298F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1679" y="547688"/>
            <a:ext cx="12233786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149C61-3EA0-0485-BF0B-0DC54786F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3" y="1638300"/>
            <a:ext cx="12233275" cy="4813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849524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2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671EEA7-F45D-5C20-17DD-9215B5B63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1679" y="547688"/>
            <a:ext cx="12233786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076094-ADA5-2F3F-338E-54221DA430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2464" y="1625600"/>
            <a:ext cx="5967412" cy="4953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40D340-C1C0-89BE-47B6-914E53A5E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1500" y="1625600"/>
            <a:ext cx="5957888" cy="4953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09587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2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3"/>
          <p:cNvSpPr>
            <a:spLocks noChangeArrowheads="1"/>
          </p:cNvSpPr>
          <p:nvPr userDrawn="1"/>
        </p:nvSpPr>
        <p:spPr bwMode="auto">
          <a:xfrm>
            <a:off x="0" y="6715126"/>
            <a:ext cx="13541375" cy="904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sz="3200">
              <a:latin typeface="Gill Sans"/>
            </a:endParaRPr>
          </a:p>
        </p:txBody>
      </p:sp>
      <p:cxnSp>
        <p:nvCxnSpPr>
          <p:cNvPr id="6" name="Gerade Verbindung 5"/>
          <p:cNvCxnSpPr/>
          <p:nvPr userDrawn="1"/>
        </p:nvCxnSpPr>
        <p:spPr bwMode="auto">
          <a:xfrm flipV="1">
            <a:off x="0" y="6715125"/>
            <a:ext cx="13541375" cy="9526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" descr="\\Agfw_fs1\FE\06_IEA\06_01_IEA_DHC_General\06_01_08_Templates\Images\IEA_Website_background_worldmap_RGB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4" b="37388"/>
          <a:stretch/>
        </p:blipFill>
        <p:spPr bwMode="auto">
          <a:xfrm>
            <a:off x="0" y="12699"/>
            <a:ext cx="13565369" cy="66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174" y="1088993"/>
            <a:ext cx="12261291" cy="1410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723900" indent="0">
              <a:buNone/>
              <a:defRPr sz="2400">
                <a:solidFill>
                  <a:schemeClr val="bg1"/>
                </a:solidFill>
              </a:defRPr>
            </a:lvl2pPr>
            <a:lvl3pPr marL="1085850" indent="0">
              <a:buNone/>
              <a:defRPr sz="2400">
                <a:solidFill>
                  <a:schemeClr val="bg1"/>
                </a:solidFill>
              </a:defRPr>
            </a:lvl3pPr>
            <a:lvl4pPr marL="1428750" indent="0">
              <a:buNone/>
              <a:defRPr sz="2400">
                <a:solidFill>
                  <a:schemeClr val="bg1"/>
                </a:solidFill>
              </a:defRPr>
            </a:lvl4pPr>
            <a:lvl5pPr marL="17907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-16114" y="-24"/>
            <a:ext cx="13557633" cy="859578"/>
            <a:chOff x="-16114" y="-24"/>
            <a:chExt cx="13557633" cy="859578"/>
          </a:xfrm>
        </p:grpSpPr>
        <p:grpSp>
          <p:nvGrpSpPr>
            <p:cNvPr id="21" name="Group 7"/>
            <p:cNvGrpSpPr>
              <a:grpSpLocks noChangeAspect="1"/>
            </p:cNvGrpSpPr>
            <p:nvPr userDrawn="1"/>
          </p:nvGrpSpPr>
          <p:grpSpPr>
            <a:xfrm>
              <a:off x="-16114" y="-24"/>
              <a:ext cx="10218405" cy="859578"/>
              <a:chOff x="0" y="0"/>
              <a:chExt cx="6858000" cy="576898"/>
            </a:xfrm>
          </p:grpSpPr>
          <p:pic>
            <p:nvPicPr>
              <p:cNvPr id="22" name="Picture 8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509963" cy="576897"/>
              </a:xfrm>
              <a:prstGeom prst="rect">
                <a:avLst/>
              </a:prstGeom>
            </p:spPr>
          </p:pic>
          <p:sp>
            <p:nvSpPr>
              <p:cNvPr id="23" name="Rectangle 9"/>
              <p:cNvSpPr/>
              <p:nvPr/>
            </p:nvSpPr>
            <p:spPr>
              <a:xfrm>
                <a:off x="3362325" y="0"/>
                <a:ext cx="3495675" cy="576898"/>
              </a:xfrm>
              <a:prstGeom prst="rect">
                <a:avLst/>
              </a:prstGeom>
              <a:solidFill>
                <a:srgbClr val="0044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kern="0">
                  <a:solidFill>
                    <a:sysClr val="window" lastClr="FFFFFF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6" name="Rectangle 9"/>
            <p:cNvSpPr/>
            <p:nvPr/>
          </p:nvSpPr>
          <p:spPr>
            <a:xfrm>
              <a:off x="8332971" y="-24"/>
              <a:ext cx="5208548" cy="859578"/>
            </a:xfrm>
            <a:prstGeom prst="rect">
              <a:avLst/>
            </a:prstGeom>
            <a:solidFill>
              <a:srgbClr val="0044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>
                <a:solidFill>
                  <a:sysClr val="window" lastClr="FFFFFF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840A6F-3485-638B-F691-4D9B5049BB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4174" y="2728445"/>
            <a:ext cx="12261291" cy="1184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723900" indent="0">
              <a:buNone/>
              <a:defRPr sz="2400">
                <a:solidFill>
                  <a:schemeClr val="bg1"/>
                </a:solidFill>
              </a:defRPr>
            </a:lvl2pPr>
            <a:lvl3pPr marL="1085850" indent="0">
              <a:buNone/>
              <a:defRPr sz="2400">
                <a:solidFill>
                  <a:schemeClr val="bg1"/>
                </a:solidFill>
              </a:defRPr>
            </a:lvl3pPr>
            <a:lvl4pPr marL="1428750" indent="0">
              <a:buNone/>
              <a:defRPr sz="2400">
                <a:solidFill>
                  <a:schemeClr val="bg1"/>
                </a:solidFill>
              </a:defRPr>
            </a:lvl4pPr>
            <a:lvl5pPr marL="17907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Presenter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A6A091-A391-23DB-F877-251E36BAFA4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4173" y="4100045"/>
            <a:ext cx="12261291" cy="1184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723900" indent="0">
              <a:buNone/>
              <a:defRPr sz="2400">
                <a:solidFill>
                  <a:schemeClr val="bg1"/>
                </a:solidFill>
              </a:defRPr>
            </a:lvl2pPr>
            <a:lvl3pPr marL="1085850" indent="0">
              <a:buNone/>
              <a:defRPr sz="2400">
                <a:solidFill>
                  <a:schemeClr val="bg1"/>
                </a:solidFill>
              </a:defRPr>
            </a:lvl3pPr>
            <a:lvl4pPr marL="1428750" indent="0">
              <a:buNone/>
              <a:defRPr sz="2400">
                <a:solidFill>
                  <a:schemeClr val="bg1"/>
                </a:solidFill>
              </a:defRPr>
            </a:lvl4pPr>
            <a:lvl5pPr marL="17907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Other</a:t>
            </a:r>
            <a:r>
              <a:rPr lang="nl-NL" dirty="0"/>
              <a:t> information</a:t>
            </a:r>
          </a:p>
        </p:txBody>
      </p:sp>
      <p:grpSp>
        <p:nvGrpSpPr>
          <p:cNvPr id="8" name="Gruppieren 2">
            <a:extLst>
              <a:ext uri="{FF2B5EF4-FFF2-40B4-BE49-F238E27FC236}">
                <a16:creationId xmlns:a16="http://schemas.microsoft.com/office/drawing/2014/main" id="{4EE3FB99-EFF5-6F35-2848-AE37D52AC692}"/>
              </a:ext>
            </a:extLst>
          </p:cNvPr>
          <p:cNvGrpSpPr/>
          <p:nvPr userDrawn="1"/>
        </p:nvGrpSpPr>
        <p:grpSpPr>
          <a:xfrm>
            <a:off x="3754124" y="6825522"/>
            <a:ext cx="9180006" cy="694531"/>
            <a:chOff x="6139528" y="6806908"/>
            <a:chExt cx="9180006" cy="694531"/>
          </a:xfrm>
        </p:grpSpPr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DEF02FB-B0F3-D2D9-01A0-7B80CBF951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528" y="6806908"/>
              <a:ext cx="7951214" cy="69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defRPr/>
              </a:pPr>
              <a:r>
                <a:rPr lang="en-GB" b="1" kern="1200" cap="all" dirty="0">
                  <a:solidFill>
                    <a:srgbClr val="22294D"/>
                  </a:solidFill>
                  <a:latin typeface="Arial Narrow" pitchFamily="34" charset="0"/>
                  <a:ea typeface="ヒラギノ角ゴ ProN W3"/>
                  <a:cs typeface="ヒラギノ角ゴ ProN W3"/>
                  <a:sym typeface="Gill Sans"/>
                </a:rPr>
                <a:t>The 19th International Symposium on District Heating and Cooling</a:t>
              </a:r>
              <a:br>
                <a:rPr lang="en-GB" kern="1200" cap="all" dirty="0">
                  <a:solidFill>
                    <a:srgbClr val="22294D"/>
                  </a:solidFill>
                  <a:latin typeface="Arial Narrow" pitchFamily="34" charset="0"/>
                  <a:ea typeface="ヒラギノ角ゴ ProN W3"/>
                  <a:cs typeface="ヒラギノ角ゴ ProN W3"/>
                  <a:sym typeface="Gill Sans"/>
                </a:rPr>
              </a:br>
              <a:r>
                <a:rPr lang="en-GB" kern="1200" cap="all" dirty="0">
                  <a:solidFill>
                    <a:srgbClr val="22294D"/>
                  </a:solidFill>
                  <a:latin typeface="Arial Narrow" pitchFamily="34" charset="0"/>
                  <a:ea typeface="ヒラギノ角ゴ ProN W3"/>
                  <a:cs typeface="ヒラギノ角ゴ ProN W3"/>
                  <a:sym typeface="Gill Sans"/>
                </a:rPr>
                <a:t>7-10 September 2025 | Genk, Belgium</a:t>
              </a:r>
              <a:endParaRPr lang="en-US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sym typeface="Arial Narrow Bold"/>
              </a:endParaRPr>
            </a:p>
          </p:txBody>
        </p:sp>
        <p:pic>
          <p:nvPicPr>
            <p:cNvPr id="12" name="Grafik 4">
              <a:extLst>
                <a:ext uri="{FF2B5EF4-FFF2-40B4-BE49-F238E27FC236}">
                  <a16:creationId xmlns:a16="http://schemas.microsoft.com/office/drawing/2014/main" id="{C645D002-294A-0750-1F0A-90FD0361A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 bwMode="auto">
            <a:xfrm>
              <a:off x="14851151" y="6901298"/>
              <a:ext cx="468383" cy="4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A green and black logo&#10;&#10;AI-generated content may be incorrect.">
            <a:extLst>
              <a:ext uri="{FF2B5EF4-FFF2-40B4-BE49-F238E27FC236}">
                <a16:creationId xmlns:a16="http://schemas.microsoft.com/office/drawing/2014/main" id="{C6378C4F-3A09-9551-BDD4-0B8CBDA3F5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679" y="7012219"/>
            <a:ext cx="1018392" cy="382994"/>
          </a:xfrm>
          <a:prstGeom prst="rect">
            <a:avLst/>
          </a:prstGeom>
        </p:spPr>
      </p:pic>
      <p:pic>
        <p:nvPicPr>
          <p:cNvPr id="14" name="Picture 1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6DBF3EF3-1A29-C23C-E3D1-C1AD7A8F39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231" t="667" r="3164" b="6000"/>
          <a:stretch>
            <a:fillRect/>
          </a:stretch>
        </p:blipFill>
        <p:spPr>
          <a:xfrm>
            <a:off x="2098711" y="7017590"/>
            <a:ext cx="1229933" cy="3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5752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42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Agfw_fs1\FE\06_IEA\06_01_IEA_DHC_General\06_01_08_Templates\Images\IEA_Website_background_worldmap_RGB.jp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79614"/>
          <a:stretch/>
        </p:blipFill>
        <p:spPr bwMode="auto">
          <a:xfrm>
            <a:off x="0" y="12700"/>
            <a:ext cx="13565369" cy="139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1679" y="547688"/>
            <a:ext cx="12233786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entury Gothic" pitchFamily="34" charset="0"/>
              </a:rPr>
              <a:t>Click to edit Master title style</a:t>
            </a:r>
          </a:p>
        </p:txBody>
      </p:sp>
      <p:cxnSp>
        <p:nvCxnSpPr>
          <p:cNvPr id="6" name="Gerade Verbindung 5"/>
          <p:cNvCxnSpPr/>
          <p:nvPr userDrawn="1"/>
        </p:nvCxnSpPr>
        <p:spPr bwMode="auto">
          <a:xfrm>
            <a:off x="0" y="6715125"/>
            <a:ext cx="13541375" cy="0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12700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651679" y="1606550"/>
            <a:ext cx="12282451" cy="490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	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12519618" y="1"/>
            <a:ext cx="102175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entury Gothic" pitchFamily="34" charset="0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>
              <a:defRPr/>
            </a:pPr>
            <a:fld id="{B00C5A7B-41EB-4D98-9526-0A298BF05517}" type="slidenum">
              <a:rPr lang="en-US" smtClean="0">
                <a:solidFill>
                  <a:srgbClr val="2D587F"/>
                </a:solidFill>
                <a:latin typeface="Arial" pitchFamily="34" charset="0"/>
              </a:rPr>
              <a:pPr algn="r" eaLnBrk="1" hangingPunct="1">
                <a:defRPr/>
              </a:pPr>
              <a:t>‹#›</a:t>
            </a:fld>
            <a:endParaRPr lang="en-US" dirty="0">
              <a:solidFill>
                <a:srgbClr val="2D587F"/>
              </a:solidFill>
              <a:latin typeface="Arial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CB75963-9738-22D0-B3B0-442FE94F73E2}"/>
              </a:ext>
            </a:extLst>
          </p:cNvPr>
          <p:cNvGrpSpPr/>
          <p:nvPr userDrawn="1"/>
        </p:nvGrpSpPr>
        <p:grpSpPr>
          <a:xfrm>
            <a:off x="3754124" y="6825522"/>
            <a:ext cx="9180006" cy="694531"/>
            <a:chOff x="6139528" y="6806908"/>
            <a:chExt cx="9180006" cy="694531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8EBF5AC6-7786-1198-D200-310925E101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528" y="6806908"/>
              <a:ext cx="7951214" cy="694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defRPr/>
              </a:pPr>
              <a:r>
                <a:rPr lang="en-GB" b="1" kern="1200" cap="all" dirty="0">
                  <a:solidFill>
                    <a:srgbClr val="22294D"/>
                  </a:solidFill>
                  <a:latin typeface="Arial Narrow" pitchFamily="34" charset="0"/>
                  <a:ea typeface="ヒラギノ角ゴ ProN W3"/>
                  <a:cs typeface="ヒラギノ角ゴ ProN W3"/>
                  <a:sym typeface="Gill Sans"/>
                </a:rPr>
                <a:t>The 19th International Symposium on District Heating and Cooling</a:t>
              </a:r>
              <a:br>
                <a:rPr lang="en-GB" kern="1200" cap="all" dirty="0">
                  <a:solidFill>
                    <a:srgbClr val="22294D"/>
                  </a:solidFill>
                  <a:latin typeface="Arial Narrow" pitchFamily="34" charset="0"/>
                  <a:ea typeface="ヒラギノ角ゴ ProN W3"/>
                  <a:cs typeface="ヒラギノ角ゴ ProN W3"/>
                  <a:sym typeface="Gill Sans"/>
                </a:rPr>
              </a:br>
              <a:r>
                <a:rPr lang="en-GB" kern="1200" cap="all" dirty="0">
                  <a:solidFill>
                    <a:srgbClr val="22294D"/>
                  </a:solidFill>
                  <a:latin typeface="Arial Narrow" pitchFamily="34" charset="0"/>
                  <a:ea typeface="ヒラギノ角ゴ ProN W3"/>
                  <a:cs typeface="ヒラギノ角ゴ ProN W3"/>
                  <a:sym typeface="Gill Sans"/>
                </a:rPr>
                <a:t>7-10 September 2025 | Genk, Belgium</a:t>
              </a:r>
              <a:endParaRPr lang="en-US" kern="1200" cap="all" dirty="0">
                <a:solidFill>
                  <a:srgbClr val="22294D"/>
                </a:solidFill>
                <a:latin typeface="Arial Narrow" pitchFamily="34" charset="0"/>
                <a:ea typeface="ヒラギノ角ゴ ProN W3"/>
                <a:sym typeface="Arial Narrow Bold"/>
              </a:endParaRP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0BE38FB-117F-897B-8206-3C31BB50F8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 bwMode="auto">
            <a:xfrm>
              <a:off x="14851151" y="6901298"/>
              <a:ext cx="468383" cy="44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44B86793-0194-CDE8-73F8-85310226B6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1679" y="7012219"/>
            <a:ext cx="1018392" cy="382994"/>
          </a:xfrm>
          <a:prstGeom prst="rect">
            <a:avLst/>
          </a:prstGeom>
        </p:spPr>
      </p:pic>
      <p:pic>
        <p:nvPicPr>
          <p:cNvPr id="10" name="Picture 9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81EB9847-F4A0-402A-6805-8AA33A2FAB8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l="2231" t="667" r="3164" b="6000"/>
          <a:stretch>
            <a:fillRect/>
          </a:stretch>
        </p:blipFill>
        <p:spPr>
          <a:xfrm>
            <a:off x="2098711" y="7017590"/>
            <a:ext cx="1229933" cy="3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2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2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spc="60">
          <a:solidFill>
            <a:schemeClr val="bg1"/>
          </a:solidFill>
          <a:latin typeface="+mj-lt"/>
          <a:ea typeface="+mj-ea"/>
          <a:cs typeface="+mj-cs"/>
          <a:sym typeface="Century Gothic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ヒラギノ明朝 ProN W6" pitchFamily="-28" charset="-128"/>
          <a:cs typeface="ヒラギノ明朝 ProN W6" pitchFamily="-28" charset="-128"/>
          <a:sym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-28" charset="0"/>
          <a:ea typeface="ヒラギノ明朝 ProN W6" pitchFamily="-28" charset="-128"/>
          <a:cs typeface="ヒラギノ明朝 ProN W6" pitchFamily="-28" charset="-128"/>
          <a:sym typeface="Century Gothic" pitchFamily="-28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Char char="•"/>
        <a:defRPr sz="2400" b="1" spc="20">
          <a:solidFill>
            <a:srgbClr val="014D84"/>
          </a:solidFill>
          <a:latin typeface="+mn-lt"/>
          <a:ea typeface="+mn-ea"/>
          <a:cs typeface="+mn-cs"/>
          <a:sym typeface="Century Gothic" pitchFamily="34" charset="0"/>
        </a:defRPr>
      </a:lvl1pPr>
      <a:lvl2pPr marL="1009650" indent="-285750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SzPct val="80000"/>
        <a:buFont typeface="Wingdings" pitchFamily="2" charset="2"/>
        <a:buChar char="§"/>
        <a:defRPr lang="en-US" sz="2000" b="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2pPr>
      <a:lvl3pPr marL="1428750" indent="-342900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SzPct val="60000"/>
        <a:buFont typeface="Courier New" pitchFamily="49" charset="0"/>
        <a:buChar char="o"/>
        <a:defRPr b="0"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3pPr>
      <a:lvl4pPr marL="1714500" indent="-285750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4pPr>
      <a:lvl5pPr marL="2152650" indent="-361950" algn="l" rtl="0" eaLnBrk="0" fontAlgn="base" hangingPunct="0">
        <a:lnSpc>
          <a:spcPct val="130000"/>
        </a:lnSpc>
        <a:spcBef>
          <a:spcPts val="600"/>
        </a:spcBef>
        <a:spcAft>
          <a:spcPct val="0"/>
        </a:spcAft>
        <a:buSzPct val="60000"/>
        <a:buFont typeface="Wingdings" pitchFamily="2" charset="2"/>
        <a:buChar char="§"/>
        <a:defRPr>
          <a:solidFill>
            <a:srgbClr val="014D84"/>
          </a:solidFill>
          <a:latin typeface="+mn-lt"/>
          <a:ea typeface="ヒラギノ角ゴ ProN W3" pitchFamily="-28" charset="-128"/>
          <a:cs typeface="ヒラギノ角ゴ ProN W3" pitchFamily="-28" charset="-128"/>
          <a:sym typeface="Gill Sans"/>
        </a:defRPr>
      </a:lvl5pPr>
      <a:lvl6pPr marL="901700" indent="-444500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6pPr>
      <a:lvl7pPr marL="1358900" indent="-444500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7pPr>
      <a:lvl8pPr marL="1816100" indent="-444500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8pPr>
      <a:lvl9pPr marL="2273300" indent="-444500" algn="l" rtl="0" fontAlgn="base">
        <a:spcBef>
          <a:spcPts val="180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ill Sans" pitchFamily="-28" charset="0"/>
          <a:ea typeface="ヒラギノ角ゴ ProN W3" pitchFamily="-28" charset="-128"/>
          <a:cs typeface="ヒラギノ角ゴ ProN W3" pitchFamily="-28" charset="-128"/>
          <a:sym typeface="Gill Sans" pitchFamily="-28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FB0C88-AF63-11FF-A974-BCED2E50A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2630-DCB6-8F96-5B78-CD34A0FD57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76F65-7764-769D-B0D6-72869DBDE72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658618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B604-EFD1-943D-7513-D101174A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B5D4-0138-A2EA-FEC0-1FA991611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293486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C0FE-44D9-F956-0916-D5FFC4EB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64264-E985-643F-89E2-D69A299FAD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A9BF6-DCAE-8447-9936-EEF671F84E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16013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Titel en teks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E7F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F5C0AA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-28" charset="0"/>
            <a:ea typeface="ヒラギノ角ゴ ProN W3" pitchFamily="-28" charset="-128"/>
            <a:cs typeface="ヒラギノ角ゴ ProN W3" pitchFamily="-28" charset="-128"/>
            <a:sym typeface="Gill Sans" pitchFamily="-28" charset="0"/>
          </a:defRPr>
        </a:defPPr>
      </a:lstStyle>
    </a:lnDef>
  </a:objectDefaults>
  <a:extraClrSchemeLst>
    <a:extraClrScheme>
      <a:clrScheme name="Titel en tek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8F0D4390BA9A43B4792BA63723A199" ma:contentTypeVersion="16" ma:contentTypeDescription="Ein neues Dokument erstellen." ma:contentTypeScope="" ma:versionID="f9bd852616599d3882afda7003f1a5e0">
  <xsd:schema xmlns:xsd="http://www.w3.org/2001/XMLSchema" xmlns:xs="http://www.w3.org/2001/XMLSchema" xmlns:p="http://schemas.microsoft.com/office/2006/metadata/properties" xmlns:ns2="0c81d3a9-ab53-4206-85ab-c5a01e3cdddf" xmlns:ns3="b3dd28e1-49a3-4ccb-a67f-24d5c9154812" targetNamespace="http://schemas.microsoft.com/office/2006/metadata/properties" ma:root="true" ma:fieldsID="ff5cec1f1cf3bd8185e5c7c21a8e90c7" ns2:_="" ns3:_="">
    <xsd:import namespace="0c81d3a9-ab53-4206-85ab-c5a01e3cdddf"/>
    <xsd:import namespace="b3dd28e1-49a3-4ccb-a67f-24d5c91548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d3a9-ab53-4206-85ab-c5a01e3cd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8d0517dc-3513-452d-9092-b9e93d9300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d28e1-49a3-4ccb-a67f-24d5c915481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9bc264-58c1-4d8f-aba1-c38a98c43e2f}" ma:internalName="TaxCatchAll" ma:showField="CatchAllData" ma:web="b3dd28e1-49a3-4ccb-a67f-24d5c9154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0c81d3a9-ab53-4206-85ab-c5a01e3cdddf" xsi:nil="true"/>
    <lcf76f155ced4ddcb4097134ff3c332f xmlns="0c81d3a9-ab53-4206-85ab-c5a01e3cdddf">
      <Terms xmlns="http://schemas.microsoft.com/office/infopath/2007/PartnerControls"/>
    </lcf76f155ced4ddcb4097134ff3c332f>
    <TaxCatchAll xmlns="b3dd28e1-49a3-4ccb-a67f-24d5c9154812" xsi:nil="true"/>
  </documentManagement>
</p:properties>
</file>

<file path=customXml/itemProps1.xml><?xml version="1.0" encoding="utf-8"?>
<ds:datastoreItem xmlns:ds="http://schemas.openxmlformats.org/officeDocument/2006/customXml" ds:itemID="{73D465E1-84F7-4C8C-94BC-035149EEC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1d3a9-ab53-4206-85ab-c5a01e3cdddf"/>
    <ds:schemaRef ds:uri="b3dd28e1-49a3-4ccb-a67f-24d5c91548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BC6FB8-1C11-492F-BAA8-3E00921A3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8B68D-05AB-48A3-827B-CA54C9A9B24A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0c81d3a9-ab53-4206-85ab-c5a01e3cdddf"/>
    <ds:schemaRef ds:uri="http://schemas.microsoft.com/office/2006/documentManagement/types"/>
    <ds:schemaRef ds:uri="http://purl.org/dc/terms/"/>
    <ds:schemaRef ds:uri="b3dd28e1-49a3-4ccb-a67f-24d5c915481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Pages>0</Pages>
  <Words>0</Words>
  <Characters>0</Characters>
  <Application>Microsoft Office PowerPoint</Application>
  <PresentationFormat>Custom</PresentationFormat>
  <Lines>0</Lines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Arial Narrow</vt:lpstr>
      <vt:lpstr>Calibri</vt:lpstr>
      <vt:lpstr>Century Gothic</vt:lpstr>
      <vt:lpstr>Courier New</vt:lpstr>
      <vt:lpstr>Gill Sans</vt:lpstr>
      <vt:lpstr>Segoe UI</vt:lpstr>
      <vt:lpstr>Wingdings</vt:lpstr>
      <vt:lpstr>1_Titel en tekst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Heating and Cooling including the integration of CHP</dc:title>
  <dc:subject/>
  <dc:creator>Andrej</dc:creator>
  <cp:keywords/>
  <dc:description/>
  <cp:lastModifiedBy>Dirk Vanhoudt</cp:lastModifiedBy>
  <cp:revision>1338</cp:revision>
  <dcterms:created xsi:type="dcterms:W3CDTF">2010-02-18T10:25:18Z</dcterms:created>
  <dcterms:modified xsi:type="dcterms:W3CDTF">2025-07-09T09:43:39Z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0x010100978F0D4390BA9A43B4792BA63723A199</vt:lpwstr>
  </property>
  <property fmtid="{D5CDD505-2E9C-101B-9397-08002B2CF9AE}" pid="3" name="Order">
    <vt:r8>1427200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